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2" r:id="rId3"/>
    <p:sldId id="276" r:id="rId4"/>
    <p:sldId id="257" r:id="rId5"/>
    <p:sldId id="264" r:id="rId6"/>
    <p:sldId id="263" r:id="rId7"/>
    <p:sldId id="266" r:id="rId8"/>
    <p:sldId id="278" r:id="rId9"/>
    <p:sldId id="281" r:id="rId10"/>
    <p:sldId id="265" r:id="rId11"/>
    <p:sldId id="260" r:id="rId12"/>
    <p:sldId id="274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DA5F1"/>
    <a:srgbClr val="C81300"/>
    <a:srgbClr val="820000"/>
    <a:srgbClr val="0F0101"/>
    <a:srgbClr val="0A00DA"/>
    <a:srgbClr val="050060"/>
    <a:srgbClr val="08009E"/>
    <a:srgbClr val="07008A"/>
    <a:srgbClr val="972929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9" autoAdjust="0"/>
    <p:restoredTop sz="94660"/>
  </p:normalViewPr>
  <p:slideViewPr>
    <p:cSldViewPr>
      <p:cViewPr>
        <p:scale>
          <a:sx n="59" d="100"/>
          <a:sy n="59" d="100"/>
        </p:scale>
        <p:origin x="-74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FA5E3-7181-41E6-9786-0DC32071CB1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062D8-B659-419F-B379-D4B816213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062D8-B659-419F-B379-D4B8162133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4/26/2010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43.jpeg"/><Relationship Id="rId18" Type="http://schemas.openxmlformats.org/officeDocument/2006/relationships/image" Target="../media/image48.jpeg"/><Relationship Id="rId3" Type="http://schemas.openxmlformats.org/officeDocument/2006/relationships/image" Target="../media/image34.jpeg"/><Relationship Id="rId21" Type="http://schemas.openxmlformats.org/officeDocument/2006/relationships/image" Target="../media/image51.jpeg"/><Relationship Id="rId7" Type="http://schemas.openxmlformats.org/officeDocument/2006/relationships/image" Target="../media/image38.jpeg"/><Relationship Id="rId12" Type="http://schemas.openxmlformats.org/officeDocument/2006/relationships/image" Target="../media/image42.jpeg"/><Relationship Id="rId17" Type="http://schemas.openxmlformats.org/officeDocument/2006/relationships/image" Target="../media/image47.jpeg"/><Relationship Id="rId25" Type="http://schemas.openxmlformats.org/officeDocument/2006/relationships/image" Target="../media/image5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jpeg"/><Relationship Id="rId20" Type="http://schemas.openxmlformats.org/officeDocument/2006/relationships/image" Target="../media/image50.jpeg"/><Relationship Id="rId1" Type="http://schemas.openxmlformats.org/officeDocument/2006/relationships/tags" Target="../tags/tag9.xml"/><Relationship Id="rId6" Type="http://schemas.openxmlformats.org/officeDocument/2006/relationships/image" Target="../media/image37.jpeg"/><Relationship Id="rId11" Type="http://schemas.openxmlformats.org/officeDocument/2006/relationships/image" Target="../media/image41.jpeg"/><Relationship Id="rId24" Type="http://schemas.openxmlformats.org/officeDocument/2006/relationships/image" Target="../media/image54.jpeg"/><Relationship Id="rId5" Type="http://schemas.openxmlformats.org/officeDocument/2006/relationships/image" Target="../media/image36.jpeg"/><Relationship Id="rId15" Type="http://schemas.openxmlformats.org/officeDocument/2006/relationships/image" Target="../media/image45.jpeg"/><Relationship Id="rId23" Type="http://schemas.openxmlformats.org/officeDocument/2006/relationships/image" Target="../media/image53.jpeg"/><Relationship Id="rId10" Type="http://schemas.openxmlformats.org/officeDocument/2006/relationships/image" Target="../media/image40.jpeg"/><Relationship Id="rId19" Type="http://schemas.openxmlformats.org/officeDocument/2006/relationships/image" Target="../media/image49.jpeg"/><Relationship Id="rId4" Type="http://schemas.openxmlformats.org/officeDocument/2006/relationships/image" Target="../media/image35.jpeg"/><Relationship Id="rId9" Type="http://schemas.openxmlformats.org/officeDocument/2006/relationships/image" Target="../media/image39.jpeg"/><Relationship Id="rId14" Type="http://schemas.openxmlformats.org/officeDocument/2006/relationships/image" Target="../media/image44.jpeg"/><Relationship Id="rId22" Type="http://schemas.openxmlformats.org/officeDocument/2006/relationships/image" Target="../media/image5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378619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C000"/>
                </a:solidFill>
              </a:rPr>
              <a:t>Дея</a:t>
            </a:r>
            <a:r>
              <a:rPr lang="ru-RU" sz="7200" dirty="0" smtClean="0"/>
              <a:t>тельность правоохранительных органов</a:t>
            </a:r>
            <a:endParaRPr lang="ru-RU" sz="7200" dirty="0"/>
          </a:p>
        </p:txBody>
      </p:sp>
    </p:spTree>
    <p:custDataLst>
      <p:tags r:id="rId1"/>
    </p:custDataLst>
  </p:cSld>
  <p:clrMapOvr>
    <a:masterClrMapping/>
  </p:clrMapOvr>
  <p:transition advTm="2999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/>
              <a:t>ДП "Филдес Украина" обвиняет правоохранительные органы в притеснении</a:t>
            </a:r>
            <a:endParaRPr lang="ru-RU" sz="3500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"/>
          </p:nvPr>
        </p:nvSpPr>
        <p:spPr>
          <a:xfrm>
            <a:off x="-214346" y="1500174"/>
            <a:ext cx="9501254" cy="5357826"/>
          </a:xfrm>
          <a:gradFill flip="none" rotWithShape="1">
            <a:gsLst>
              <a:gs pos="0">
                <a:srgbClr val="0DA5F1">
                  <a:shade val="30000"/>
                  <a:satMod val="115000"/>
                </a:srgbClr>
              </a:gs>
              <a:gs pos="50000">
                <a:srgbClr val="0DA5F1">
                  <a:shade val="67500"/>
                  <a:satMod val="115000"/>
                </a:srgbClr>
              </a:gs>
              <a:gs pos="100000">
                <a:srgbClr val="0DA5F1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pPr marL="461772" indent="-342900">
              <a:buNone/>
            </a:pPr>
            <a:r>
              <a:rPr lang="ru-RU" sz="1600" dirty="0" smtClean="0"/>
              <a:t>	</a:t>
            </a:r>
            <a:r>
              <a:rPr lang="ru-RU" sz="2100" b="1" dirty="0" smtClean="0">
                <a:solidFill>
                  <a:srgbClr val="FF0000"/>
                </a:solidFill>
              </a:rPr>
              <a:t>Компания "Филдес Украина" (Одесса), управляющая сетью салонов по продаже автомобилей, обратилась к Президенту Украины относительно "противоправных действий сотрудников правоохранительных органов Одесской области". Как передает корреспондент </a:t>
            </a:r>
            <a:r>
              <a:rPr lang="ru-RU" sz="2100" b="1" dirty="0" err="1" smtClean="0">
                <a:solidFill>
                  <a:srgbClr val="FF0000"/>
                </a:solidFill>
              </a:rPr>
              <a:t>ЛІГАБізнесІнформ</a:t>
            </a:r>
            <a:r>
              <a:rPr lang="ru-RU" sz="2100" b="1" dirty="0" smtClean="0">
                <a:solidFill>
                  <a:srgbClr val="FF0000"/>
                </a:solidFill>
              </a:rPr>
              <a:t>, И. </a:t>
            </a:r>
            <a:r>
              <a:rPr lang="ru-RU" sz="2100" b="1" dirty="0" err="1" smtClean="0">
                <a:solidFill>
                  <a:srgbClr val="FF0000"/>
                </a:solidFill>
              </a:rPr>
              <a:t>Шиповская</a:t>
            </a:r>
            <a:r>
              <a:rPr lang="ru-RU" sz="2100" b="1" dirty="0" smtClean="0">
                <a:solidFill>
                  <a:srgbClr val="FF0000"/>
                </a:solidFill>
              </a:rPr>
              <a:t> заявила, что действия работников правоохранительных органов области направлены против финансово-хозяйственной деятельности предприятия. Компания инвестировала средства в Украину в январе 2003 года. По словам президента компании, притеснения со стороны правоохранительных органов начались через полтора года, когда предприятие впервые получило прибыль. Так, в 2004 году следователи управления МВД в Одесской области возбудили уголовное дело по факту мошенничества в особо крупных размерах, и подозреваемыми стали трое работников компании. Одного из них, по словам И.Шиповской, 4 месяца незаконно содержали под стражей. При этом, следственные действия выполнялись "с грубыми нарушениями процессуального законодательства". Теперь кампания банкрот.</a:t>
            </a:r>
          </a:p>
        </p:txBody>
      </p:sp>
      <p:pic>
        <p:nvPicPr>
          <p:cNvPr id="4" name="Рисунок 3" descr="bespredel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857496"/>
            <a:ext cx="3286148" cy="200026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4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Совет ветеранов ГУ МВД Украины в Харьковской обл.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1500174"/>
            <a:ext cx="9572660" cy="5357826"/>
          </a:xfrm>
          <a:gradFill flip="none" rotWithShape="1">
            <a:gsLst>
              <a:gs pos="0">
                <a:srgbClr val="0DA5F1">
                  <a:shade val="30000"/>
                  <a:satMod val="115000"/>
                </a:srgbClr>
              </a:gs>
              <a:gs pos="50000">
                <a:srgbClr val="0DA5F1">
                  <a:shade val="67500"/>
                  <a:satMod val="115000"/>
                </a:srgbClr>
              </a:gs>
              <a:gs pos="100000">
                <a:srgbClr val="0DA5F1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	Совет ветеранов ГУ МВД Украины в Харьковской обл. обратился в прокуратуру области с требованием тщательного расследования случая стрельбы 16 апреля на Красношкольной набережной в Харькове. Об этом 23 апреля сообщили "SQ" в Совете ветеранов.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	Ветераны требуют наказать виновного. Они удивлены действиями депутата Юлии Ковалевой по защите подозреваемого Юрия Житенева и рассматривают в них возможность коррупции и злоупотребления служебным положением. По словам ветеранов, кто-то недобросовестный мог использовать бланк и подпись Ю.Ковалевой и послать письмо в защиту Житенева от ее имени. Она в это время (16 апреля) была на заседании Верховной Рады в Киеве и, возможно, ничего об этом не знала. Ветераны также потребовали от председателя Харьковского обл.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совета Сергея Чернова поднять на сессии обл.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совета вопрос об исключении подозреваемого из состава депутатов Харьковского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обл.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совета. Справка "SQ". 16 апреля на перекрестке Красношкольной набережной и ул.Университетской возник конфликт между сотрудниками ГАИ и водителем автомобиля "</a:t>
            </a:r>
            <a:r>
              <a:rPr lang="ru-RU" sz="1600" b="1" dirty="0" err="1" smtClean="0">
                <a:solidFill>
                  <a:srgbClr val="FF0000"/>
                </a:solidFill>
              </a:rPr>
              <a:t>Skoda</a:t>
            </a:r>
            <a:r>
              <a:rPr lang="ru-RU" sz="1600" b="1" dirty="0" smtClean="0">
                <a:solidFill>
                  <a:srgbClr val="FF0000"/>
                </a:solidFill>
              </a:rPr>
              <a:t> Octavia". Водитель - депутат Харьковского обл.совета  Ю. Житенев  (фракция Партии регионов, работает в комиссии по вопросам культуры, исторического наследия, духовности и национальных меньшинств) - начал стрелять по автомобилю ГАИ "Volkswagen". Депутат обл.совета резиновыми пулями повредил окно и двери автомобиля со стороны водителя. Депутат объявлен в розыск. Как сообщил журналистам начальник ГУ МВД Украины в Харьковской области Виктор Развадовский, следственным отделом ХГУ ГУ МВД Украины в Харьковской области по факту стрельбы возбуждено уголовное дело по признакам преступления, предусмотренного ч.4 ст.296 Уголовного кодекса (хулиганство с применением огнестрельного оружия, карается лишением свободы на срок от трех до семи лет).</a:t>
            </a:r>
          </a:p>
        </p:txBody>
      </p:sp>
    </p:spTree>
    <p:custDataLst>
      <p:tags r:id="rId1"/>
    </p:custDataLst>
  </p:cSld>
  <p:clrMapOvr>
    <a:masterClrMapping/>
  </p:clrMapOvr>
  <p:transition advTm="51063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Граждане должны понимать, за что милиция получает зарплату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  <a:gradFill flip="none" rotWithShape="1">
            <a:gsLst>
              <a:gs pos="0">
                <a:srgbClr val="0DA5F1">
                  <a:shade val="30000"/>
                  <a:satMod val="115000"/>
                </a:srgbClr>
              </a:gs>
              <a:gs pos="50000">
                <a:srgbClr val="0DA5F1">
                  <a:shade val="67500"/>
                  <a:satMod val="115000"/>
                </a:srgbClr>
              </a:gs>
              <a:gs pos="100000">
                <a:srgbClr val="0DA5F1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Для предотвращения каких-либо противостояний в Украине деятельность правоохранительных органов должна быть вне политики, подчеркивает глава Службы безопасности Украины Валентин Наливайченко. Об этом он сообщил в эфире украинского телеканала в пятницу вечером.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Наливайченко выразил уверенность в том, что в Украине есть «адекватная возможность» не допустить каких-либо конфликтов и противостояний, в том числе и на политической почве.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Вместе с тем, как подчеркнул Наливайченко, «для этого необходимо безусловная в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неполитическая деятельность правоохранительных органов», сообщил «Интерфакс-Украина».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Глава СБУ подчеркнул, что правоохранительные органы должны координировать свою работу и, в частности, Наливайченко отметил целесообразность посещения всех руководителей правоохранительных органов совещаний у Президента.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«Все руководители правоохранительных органов должны появляться у него (Главы государства – ред.) на совещаниях... тогда граждане будут понимать, что заработную плату нам платят не зря», - отметил Наливайченко.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0281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500174"/>
            <a:ext cx="9144000" cy="5357826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Правоохранительные органы всегда на страже твоего порядка</a:t>
            </a:r>
            <a:endParaRPr lang="ru-RU" sz="7200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0" y="-1214470"/>
            <a:ext cx="9144000" cy="26432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0" dirty="0" smtClean="0">
                <a:solidFill>
                  <a:srgbClr val="FF0000"/>
                </a:solidFill>
              </a:rPr>
              <a:t>конец</a:t>
            </a:r>
            <a:endParaRPr lang="ru-RU" sz="20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Презентацию  выполнил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ученик  8 –В класса</a:t>
            </a:r>
          </a:p>
          <a:p>
            <a:pPr algn="ctr">
              <a:buNone/>
            </a:pPr>
            <a:r>
              <a:rPr lang="ru-RU" sz="3500" dirty="0" err="1" smtClean="0"/>
              <a:t>Костусяк</a:t>
            </a:r>
            <a:r>
              <a:rPr lang="ru-RU" sz="3500" dirty="0" smtClean="0"/>
              <a:t> Владимир</a:t>
            </a:r>
          </a:p>
          <a:p>
            <a:pPr algn="ctr">
              <a:buNone/>
            </a:pPr>
            <a:r>
              <a:rPr lang="ru-RU" sz="3500" dirty="0" smtClean="0"/>
              <a:t>руководитель:</a:t>
            </a:r>
          </a:p>
          <a:p>
            <a:pPr algn="ctr">
              <a:buNone/>
            </a:pPr>
            <a:r>
              <a:rPr lang="ru-RU" sz="3500" dirty="0" smtClean="0"/>
              <a:t>у</a:t>
            </a:r>
            <a:r>
              <a:rPr lang="ru-RU" sz="3500" smtClean="0"/>
              <a:t>читель </a:t>
            </a:r>
            <a:r>
              <a:rPr lang="ru-RU" sz="3500" dirty="0" smtClean="0"/>
              <a:t>основ здоровья</a:t>
            </a:r>
          </a:p>
          <a:p>
            <a:pPr algn="ctr">
              <a:buNone/>
            </a:pPr>
            <a:r>
              <a:rPr lang="ru-RU" sz="3500" dirty="0" smtClean="0"/>
              <a:t>Губа Т.Н. </a:t>
            </a:r>
            <a:endParaRPr lang="ru-RU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11956316_304293.jpeg"/>
          <p:cNvPicPr>
            <a:picLocks noChangeAspect="1"/>
          </p:cNvPicPr>
          <p:nvPr/>
        </p:nvPicPr>
        <p:blipFill>
          <a:blip r:embed="rId3">
            <a:lum bright="10000" contrast="-30000"/>
          </a:blip>
          <a:stretch>
            <a:fillRect/>
          </a:stretch>
        </p:blipFill>
        <p:spPr>
          <a:xfrm>
            <a:off x="0" y="1500174"/>
            <a:ext cx="9144000" cy="5357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Правоохранительная деятельность и правоохранительные органы Украины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357298"/>
            <a:ext cx="9358346" cy="55007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rgbClr val="EE0000"/>
                </a:solidFill>
              </a:rPr>
              <a:t>	</a:t>
            </a:r>
            <a:r>
              <a:rPr lang="ru-RU" sz="2200" b="1" dirty="0" smtClean="0">
                <a:solidFill>
                  <a:srgbClr val="050060"/>
                </a:solidFill>
              </a:rPr>
              <a:t>Наряду с государственными органами, решающими задачи текущих и перспективных вопросов в стране, имеются и такие, которые создаются только для охраны и защиты права. 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rgbClr val="050060"/>
                </a:solidFill>
              </a:rPr>
              <a:t>Этот вид государственной деятельности обладает рядом признаков. Один из них проявляется в том что, деятельность может осуществляться лишь с помощью применения юридических мер воздействия. К мерам такого рода относится меры государственного принуждения и взыскания. Например, лицу, совершившему преступление, может быть назначено наказание, установленное уголовным законодательством, или иная мера воздействия, предусмотренная законом; если причиняется ущерб имуществу, то возложена обязанность возместить этот ущерб; если лицо управляло автомашиной в нетрезвом виде, то его могут лишить водительских прав и т.д. По действующему законодательству, среди мер юридического воздействия важное место отводится также мерам предупреждения противоправных действий, их профилактике.</a:t>
            </a:r>
            <a:endParaRPr lang="ru-RU" sz="2200" b="1" dirty="0">
              <a:solidFill>
                <a:srgbClr val="050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745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3900" dirty="0" smtClean="0"/>
              <a:t>Характерным для правоохранительных действий является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gradFill flip="none" rotWithShape="1">
            <a:gsLst>
              <a:gs pos="0">
                <a:srgbClr val="0DA5F1">
                  <a:shade val="30000"/>
                  <a:satMod val="115000"/>
                </a:srgbClr>
              </a:gs>
              <a:gs pos="50000">
                <a:srgbClr val="0DA5F1">
                  <a:shade val="67500"/>
                  <a:satMod val="115000"/>
                </a:srgbClr>
              </a:gs>
              <a:gs pos="100000">
                <a:srgbClr val="0DA5F1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81300"/>
                </a:solidFill>
              </a:rPr>
              <a:t>юридического воздействия</a:t>
            </a:r>
          </a:p>
          <a:p>
            <a:r>
              <a:rPr lang="ru-RU" sz="2400" b="1" dirty="0" smtClean="0">
                <a:solidFill>
                  <a:srgbClr val="C81300"/>
                </a:solidFill>
              </a:rPr>
              <a:t>реализуется в установленном законом порядке</a:t>
            </a:r>
          </a:p>
          <a:p>
            <a:r>
              <a:rPr lang="ru-RU" sz="2400" b="1" dirty="0" smtClean="0">
                <a:solidFill>
                  <a:srgbClr val="C81300"/>
                </a:solidFill>
              </a:rPr>
              <a:t>Этот орган комплектуются соответствующим образом подготовленными специалистами.</a:t>
            </a:r>
          </a:p>
          <a:p>
            <a:r>
              <a:rPr lang="ru-RU" sz="2400" b="1" dirty="0" smtClean="0">
                <a:solidFill>
                  <a:srgbClr val="C81300"/>
                </a:solidFill>
              </a:rPr>
              <a:t>Организация и деятельность этого органа детально и всесторонне законодательно регламентирована.</a:t>
            </a:r>
          </a:p>
          <a:p>
            <a:r>
              <a:rPr lang="ru-RU" sz="2400" b="1" dirty="0" smtClean="0">
                <a:solidFill>
                  <a:srgbClr val="C81300"/>
                </a:solidFill>
              </a:rPr>
              <a:t>деятельности состоят в охране закрепленного Конституцией Украины общественного строя</a:t>
            </a:r>
          </a:p>
          <a:p>
            <a:r>
              <a:rPr lang="ru-RU" sz="2400" b="1" dirty="0" smtClean="0">
                <a:solidFill>
                  <a:srgbClr val="C81300"/>
                </a:solidFill>
              </a:rPr>
              <a:t>защита прав и основных свобод человека, его жизни, здоровья, чести, достоинства, имущества</a:t>
            </a:r>
          </a:p>
          <a:p>
            <a:r>
              <a:rPr lang="ru-RU" sz="2400" b="1" dirty="0" smtClean="0">
                <a:solidFill>
                  <a:srgbClr val="C81300"/>
                </a:solidFill>
              </a:rPr>
              <a:t>Она включает в себя несколько конкретных направлений, каждое из которых имеет свои специфические задачи и реализуется тоже своими, присущими только ему методами.</a:t>
            </a:r>
            <a:endParaRPr lang="ru-RU" sz="2400" b="1" dirty="0">
              <a:solidFill>
                <a:srgbClr val="C813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3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/>
          <a:lstStyle/>
          <a:p>
            <a:pPr algn="ctr"/>
            <a:r>
              <a:rPr lang="ru-RU" dirty="0" smtClean="0"/>
              <a:t>Интересные факты работы</a:t>
            </a:r>
            <a:endParaRPr lang="ru-RU" dirty="0"/>
          </a:p>
        </p:txBody>
      </p:sp>
      <p:pic>
        <p:nvPicPr>
          <p:cNvPr id="4" name="Содержимое 3" descr="1238661902_policij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1500174"/>
            <a:ext cx="3861514" cy="3286148"/>
          </a:xfrm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1500174"/>
            <a:ext cx="1432741" cy="1071546"/>
          </a:xfrm>
          <a:prstGeom prst="rect">
            <a:avLst/>
          </a:prstGeom>
        </p:spPr>
      </p:pic>
      <p:pic>
        <p:nvPicPr>
          <p:cNvPr id="7" name="Рисунок 6" descr="images2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714884"/>
            <a:ext cx="1428728" cy="1077041"/>
          </a:xfrm>
          <a:prstGeom prst="rect">
            <a:avLst/>
          </a:prstGeom>
        </p:spPr>
      </p:pic>
      <p:pic>
        <p:nvPicPr>
          <p:cNvPr id="8" name="Рисунок 7" descr="1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8728" y="5786455"/>
            <a:ext cx="1613080" cy="1071546"/>
          </a:xfrm>
          <a:prstGeom prst="rect">
            <a:avLst/>
          </a:prstGeom>
        </p:spPr>
      </p:pic>
      <p:pic>
        <p:nvPicPr>
          <p:cNvPr id="9" name="Рисунок 8" descr="images1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2462" y="1500174"/>
            <a:ext cx="1071538" cy="1242984"/>
          </a:xfrm>
          <a:prstGeom prst="rect">
            <a:avLst/>
          </a:prstGeom>
        </p:spPr>
      </p:pic>
      <p:pic>
        <p:nvPicPr>
          <p:cNvPr id="10" name="Рисунок 9" descr="2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728" y="4738691"/>
            <a:ext cx="1571636" cy="1047757"/>
          </a:xfrm>
          <a:prstGeom prst="rect">
            <a:avLst/>
          </a:prstGeom>
        </p:spPr>
      </p:pic>
      <p:pic>
        <p:nvPicPr>
          <p:cNvPr id="11" name="Рисунок 10" descr="3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00364" y="5786454"/>
            <a:ext cx="1500197" cy="1071546"/>
          </a:xfrm>
          <a:prstGeom prst="rect">
            <a:avLst/>
          </a:prstGeom>
        </p:spPr>
      </p:pic>
      <p:pic>
        <p:nvPicPr>
          <p:cNvPr id="12" name="Рисунок 11" descr="0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00364" y="4714884"/>
            <a:ext cx="1500198" cy="1081089"/>
          </a:xfrm>
          <a:prstGeom prst="rect">
            <a:avLst/>
          </a:prstGeom>
        </p:spPr>
      </p:pic>
      <p:pic>
        <p:nvPicPr>
          <p:cNvPr id="13" name="Рисунок 12" descr="4.jpe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00562" y="5786430"/>
            <a:ext cx="1571636" cy="1071570"/>
          </a:xfrm>
          <a:prstGeom prst="rect">
            <a:avLst/>
          </a:prstGeom>
        </p:spPr>
      </p:pic>
      <p:pic>
        <p:nvPicPr>
          <p:cNvPr id="14" name="Рисунок 13" descr="5.jpe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5140" y="1500174"/>
            <a:ext cx="1355935" cy="1214446"/>
          </a:xfrm>
          <a:prstGeom prst="rect">
            <a:avLst/>
          </a:prstGeom>
        </p:spPr>
      </p:pic>
      <p:pic>
        <p:nvPicPr>
          <p:cNvPr id="15" name="Рисунок 14" descr="6.jpe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86446" y="3643314"/>
            <a:ext cx="795100" cy="1500198"/>
          </a:xfrm>
          <a:prstGeom prst="rect">
            <a:avLst/>
          </a:prstGeom>
        </p:spPr>
      </p:pic>
      <p:pic>
        <p:nvPicPr>
          <p:cNvPr id="16" name="Рисунок 15" descr="8.jpe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57818" y="2571744"/>
            <a:ext cx="1500198" cy="1121996"/>
          </a:xfrm>
          <a:prstGeom prst="rect">
            <a:avLst/>
          </a:prstGeom>
        </p:spPr>
      </p:pic>
      <p:pic>
        <p:nvPicPr>
          <p:cNvPr id="17" name="Рисунок 16" descr="7.jpe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29586" y="2714620"/>
            <a:ext cx="1214414" cy="1214414"/>
          </a:xfrm>
          <a:prstGeom prst="rect">
            <a:avLst/>
          </a:prstGeom>
        </p:spPr>
      </p:pic>
      <p:pic>
        <p:nvPicPr>
          <p:cNvPr id="19" name="Рисунок 18" descr="10.jpe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57620" y="1500174"/>
            <a:ext cx="1428760" cy="1068568"/>
          </a:xfrm>
          <a:prstGeom prst="rect">
            <a:avLst/>
          </a:prstGeom>
        </p:spPr>
      </p:pic>
      <p:pic>
        <p:nvPicPr>
          <p:cNvPr id="20" name="Рисунок 19" descr="11.jpe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72198" y="5786454"/>
            <a:ext cx="1390113" cy="1071546"/>
          </a:xfrm>
          <a:prstGeom prst="rect">
            <a:avLst/>
          </a:prstGeom>
        </p:spPr>
      </p:pic>
      <p:pic>
        <p:nvPicPr>
          <p:cNvPr id="21" name="Рисунок 20" descr="12.jpe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786050" y="3929066"/>
            <a:ext cx="1085850" cy="819150"/>
          </a:xfrm>
          <a:prstGeom prst="rect">
            <a:avLst/>
          </a:prstGeom>
        </p:spPr>
      </p:pic>
      <p:pic>
        <p:nvPicPr>
          <p:cNvPr id="22" name="Рисунок 21" descr="13.jpe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858016" y="2714619"/>
            <a:ext cx="1071538" cy="928695"/>
          </a:xfrm>
          <a:prstGeom prst="rect">
            <a:avLst/>
          </a:prstGeom>
        </p:spPr>
      </p:pic>
      <p:pic>
        <p:nvPicPr>
          <p:cNvPr id="23" name="Рисунок 22" descr="14.jpe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715008" y="5072074"/>
            <a:ext cx="857224" cy="714356"/>
          </a:xfrm>
          <a:prstGeom prst="rect">
            <a:avLst/>
          </a:prstGeom>
        </p:spPr>
      </p:pic>
      <p:pic>
        <p:nvPicPr>
          <p:cNvPr id="24" name="Рисунок 23" descr="15.jpe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29586" y="3929066"/>
            <a:ext cx="1214414" cy="1857388"/>
          </a:xfrm>
          <a:prstGeom prst="rect">
            <a:avLst/>
          </a:prstGeom>
        </p:spPr>
      </p:pic>
      <p:pic>
        <p:nvPicPr>
          <p:cNvPr id="25" name="Рисунок 24" descr="16.jpe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857620" y="2500306"/>
            <a:ext cx="1500198" cy="1214446"/>
          </a:xfrm>
          <a:prstGeom prst="rect">
            <a:avLst/>
          </a:prstGeom>
        </p:spPr>
      </p:pic>
      <p:pic>
        <p:nvPicPr>
          <p:cNvPr id="26" name="Рисунок 25" descr="17.jpe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429520" y="5786430"/>
            <a:ext cx="1714481" cy="1071570"/>
          </a:xfrm>
          <a:prstGeom prst="rect">
            <a:avLst/>
          </a:prstGeom>
        </p:spPr>
      </p:pic>
      <p:pic>
        <p:nvPicPr>
          <p:cNvPr id="27" name="Рисунок 26" descr="18.jpeg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72264" y="3643314"/>
            <a:ext cx="1357322" cy="1071570"/>
          </a:xfrm>
          <a:prstGeom prst="rect">
            <a:avLst/>
          </a:prstGeom>
        </p:spPr>
      </p:pic>
      <p:pic>
        <p:nvPicPr>
          <p:cNvPr id="28" name="Рисунок 27" descr="19.jpeg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500562" y="4714884"/>
            <a:ext cx="1285884" cy="1071570"/>
          </a:xfrm>
          <a:prstGeom prst="rect">
            <a:avLst/>
          </a:prstGeom>
        </p:spPr>
      </p:pic>
      <p:pic>
        <p:nvPicPr>
          <p:cNvPr id="29" name="Рисунок 28" descr="20.jpeg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572264" y="4714884"/>
            <a:ext cx="1387704" cy="1071570"/>
          </a:xfrm>
          <a:prstGeom prst="rect">
            <a:avLst/>
          </a:prstGeom>
        </p:spPr>
      </p:pic>
      <p:pic>
        <p:nvPicPr>
          <p:cNvPr id="30" name="Рисунок 29" descr="21.jpe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857620" y="3681951"/>
            <a:ext cx="1928826" cy="1062039"/>
          </a:xfrm>
          <a:prstGeom prst="rect">
            <a:avLst/>
          </a:prstGeom>
        </p:spPr>
      </p:pic>
      <p:pic>
        <p:nvPicPr>
          <p:cNvPr id="31" name="Рисунок 30" descr="24.jpeg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1" y="5786454"/>
            <a:ext cx="1428729" cy="107154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9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Группа 75"/>
          <p:cNvGrpSpPr/>
          <p:nvPr/>
        </p:nvGrpSpPr>
        <p:grpSpPr>
          <a:xfrm>
            <a:off x="-535661" y="1500174"/>
            <a:ext cx="9679661" cy="5357826"/>
            <a:chOff x="-392773" y="1500174"/>
            <a:chExt cx="9679661" cy="5357826"/>
          </a:xfrm>
        </p:grpSpPr>
        <p:pic>
          <p:nvPicPr>
            <p:cNvPr id="46" name="Рисунок 45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42908" y="2786058"/>
              <a:ext cx="2857500" cy="1666852"/>
            </a:xfrm>
            <a:prstGeom prst="rect">
              <a:avLst/>
            </a:prstGeom>
          </p:spPr>
        </p:pic>
        <p:pic>
          <p:nvPicPr>
            <p:cNvPr id="47" name="Рисунок 46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7422" y="1500174"/>
              <a:ext cx="2857500" cy="1142984"/>
            </a:xfrm>
            <a:prstGeom prst="rect">
              <a:avLst/>
            </a:prstGeom>
          </p:spPr>
        </p:pic>
        <p:pic>
          <p:nvPicPr>
            <p:cNvPr id="48" name="Рисунок 47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9664" y="1659267"/>
              <a:ext cx="2857500" cy="2497002"/>
            </a:xfrm>
            <a:prstGeom prst="rect">
              <a:avLst/>
            </a:prstGeom>
          </p:spPr>
        </p:pic>
        <p:pic>
          <p:nvPicPr>
            <p:cNvPr id="49" name="Рисунок 48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4348" y="3571876"/>
              <a:ext cx="2857500" cy="1666852"/>
            </a:xfrm>
            <a:prstGeom prst="rect">
              <a:avLst/>
            </a:prstGeom>
          </p:spPr>
        </p:pic>
        <p:pic>
          <p:nvPicPr>
            <p:cNvPr id="50" name="Рисунок 49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42237">
              <a:off x="3969843" y="2817415"/>
              <a:ext cx="2857500" cy="1666852"/>
            </a:xfrm>
            <a:prstGeom prst="rect">
              <a:avLst/>
            </a:prstGeom>
          </p:spPr>
        </p:pic>
        <p:pic>
          <p:nvPicPr>
            <p:cNvPr id="51" name="Рисунок 50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6050" y="1857364"/>
              <a:ext cx="2857500" cy="1500198"/>
            </a:xfrm>
            <a:prstGeom prst="rect">
              <a:avLst/>
            </a:prstGeom>
          </p:spPr>
        </p:pic>
        <p:pic>
          <p:nvPicPr>
            <p:cNvPr id="52" name="Рисунок 51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785926"/>
              <a:ext cx="2857500" cy="1571636"/>
            </a:xfrm>
            <a:prstGeom prst="rect">
              <a:avLst/>
            </a:prstGeom>
          </p:spPr>
        </p:pic>
        <p:pic>
          <p:nvPicPr>
            <p:cNvPr id="53" name="Рисунок 52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57884" y="1500174"/>
              <a:ext cx="2857500" cy="1409688"/>
            </a:xfrm>
            <a:prstGeom prst="rect">
              <a:avLst/>
            </a:prstGeom>
          </p:spPr>
        </p:pic>
        <p:pic>
          <p:nvPicPr>
            <p:cNvPr id="54" name="Рисунок 53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728" y="2500306"/>
              <a:ext cx="2857500" cy="1400164"/>
            </a:xfrm>
            <a:prstGeom prst="rect">
              <a:avLst/>
            </a:prstGeom>
          </p:spPr>
        </p:pic>
        <p:pic>
          <p:nvPicPr>
            <p:cNvPr id="55" name="Рисунок 54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8926" y="2500306"/>
              <a:ext cx="2857500" cy="1462078"/>
            </a:xfrm>
            <a:prstGeom prst="rect">
              <a:avLst/>
            </a:prstGeom>
          </p:spPr>
        </p:pic>
        <p:pic>
          <p:nvPicPr>
            <p:cNvPr id="56" name="Рисунок 55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7752" y="2500306"/>
              <a:ext cx="2857500" cy="1381116"/>
            </a:xfrm>
            <a:prstGeom prst="rect">
              <a:avLst/>
            </a:prstGeom>
          </p:spPr>
        </p:pic>
        <p:pic>
          <p:nvPicPr>
            <p:cNvPr id="57" name="Рисунок 56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7620" y="5191148"/>
              <a:ext cx="2857500" cy="1666852"/>
            </a:xfrm>
            <a:prstGeom prst="rect">
              <a:avLst/>
            </a:prstGeom>
          </p:spPr>
        </p:pic>
        <p:pic>
          <p:nvPicPr>
            <p:cNvPr id="58" name="Рисунок 57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0" y="3000372"/>
              <a:ext cx="2857500" cy="1666852"/>
            </a:xfrm>
            <a:prstGeom prst="rect">
              <a:avLst/>
            </a:prstGeom>
          </p:spPr>
        </p:pic>
        <p:pic>
          <p:nvPicPr>
            <p:cNvPr id="59" name="Рисунок 58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0" y="3857628"/>
              <a:ext cx="2857500" cy="1666852"/>
            </a:xfrm>
            <a:prstGeom prst="rect">
              <a:avLst/>
            </a:prstGeom>
          </p:spPr>
        </p:pic>
        <p:pic>
          <p:nvPicPr>
            <p:cNvPr id="60" name="Рисунок 59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0" y="4572008"/>
              <a:ext cx="2857500" cy="1666852"/>
            </a:xfrm>
            <a:prstGeom prst="rect">
              <a:avLst/>
            </a:prstGeom>
          </p:spPr>
        </p:pic>
        <p:pic>
          <p:nvPicPr>
            <p:cNvPr id="61" name="Рисунок 60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29388" y="5191148"/>
              <a:ext cx="2857500" cy="1666852"/>
            </a:xfrm>
            <a:prstGeom prst="rect">
              <a:avLst/>
            </a:prstGeom>
          </p:spPr>
        </p:pic>
        <p:pic>
          <p:nvPicPr>
            <p:cNvPr id="62" name="Рисунок 61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14942" y="5191148"/>
              <a:ext cx="2857500" cy="1666852"/>
            </a:xfrm>
            <a:prstGeom prst="rect">
              <a:avLst/>
            </a:prstGeom>
          </p:spPr>
        </p:pic>
        <p:pic>
          <p:nvPicPr>
            <p:cNvPr id="63" name="Рисунок 62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7224" y="5191148"/>
              <a:ext cx="2857500" cy="1666852"/>
            </a:xfrm>
            <a:prstGeom prst="rect">
              <a:avLst/>
            </a:prstGeom>
          </p:spPr>
        </p:pic>
        <p:pic>
          <p:nvPicPr>
            <p:cNvPr id="64" name="Рисунок 63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0232" y="3286124"/>
              <a:ext cx="2857500" cy="1666852"/>
            </a:xfrm>
            <a:prstGeom prst="rect">
              <a:avLst/>
            </a:prstGeom>
          </p:spPr>
        </p:pic>
        <p:pic>
          <p:nvPicPr>
            <p:cNvPr id="65" name="Рисунок 64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57554" y="3929066"/>
              <a:ext cx="2857500" cy="1666852"/>
            </a:xfrm>
            <a:prstGeom prst="rect">
              <a:avLst/>
            </a:prstGeom>
          </p:spPr>
        </p:pic>
        <p:pic>
          <p:nvPicPr>
            <p:cNvPr id="66" name="Рисунок 65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4546" y="5191148"/>
              <a:ext cx="2857500" cy="1666852"/>
            </a:xfrm>
            <a:prstGeom prst="rect">
              <a:avLst/>
            </a:prstGeom>
          </p:spPr>
        </p:pic>
        <p:pic>
          <p:nvPicPr>
            <p:cNvPr id="67" name="Рисунок 66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262576">
              <a:off x="4861109" y="3493562"/>
              <a:ext cx="2857500" cy="1666852"/>
            </a:xfrm>
            <a:prstGeom prst="rect">
              <a:avLst/>
            </a:prstGeom>
          </p:spPr>
        </p:pic>
        <p:pic>
          <p:nvPicPr>
            <p:cNvPr id="68" name="Рисунок 67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14810" y="1643050"/>
              <a:ext cx="2857500" cy="1714488"/>
            </a:xfrm>
            <a:prstGeom prst="rect">
              <a:avLst/>
            </a:prstGeom>
          </p:spPr>
        </p:pic>
        <p:pic>
          <p:nvPicPr>
            <p:cNvPr id="69" name="Рисунок 68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42237">
              <a:off x="183660" y="4317612"/>
              <a:ext cx="2857500" cy="1666852"/>
            </a:xfrm>
            <a:prstGeom prst="rect">
              <a:avLst/>
            </a:prstGeom>
          </p:spPr>
        </p:pic>
        <p:pic>
          <p:nvPicPr>
            <p:cNvPr id="70" name="Рисунок 69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57222" y="5191148"/>
              <a:ext cx="2857500" cy="1666852"/>
            </a:xfrm>
            <a:prstGeom prst="rect">
              <a:avLst/>
            </a:prstGeom>
          </p:spPr>
        </p:pic>
        <p:pic>
          <p:nvPicPr>
            <p:cNvPr id="71" name="Рисунок 70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0" y="2285992"/>
              <a:ext cx="2857500" cy="1666852"/>
            </a:xfrm>
            <a:prstGeom prst="rect">
              <a:avLst/>
            </a:prstGeom>
          </p:spPr>
        </p:pic>
        <p:pic>
          <p:nvPicPr>
            <p:cNvPr id="72" name="Рисунок 71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8926" y="4286256"/>
              <a:ext cx="2857500" cy="1666852"/>
            </a:xfrm>
            <a:prstGeom prst="rect">
              <a:avLst/>
            </a:prstGeom>
          </p:spPr>
        </p:pic>
        <p:pic>
          <p:nvPicPr>
            <p:cNvPr id="73" name="Рисунок 72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1604" y="4357694"/>
              <a:ext cx="2857500" cy="1666852"/>
            </a:xfrm>
            <a:prstGeom prst="rect">
              <a:avLst/>
            </a:prstGeom>
          </p:spPr>
        </p:pic>
        <p:pic>
          <p:nvPicPr>
            <p:cNvPr id="74" name="Рисунок 73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6314" y="4214818"/>
              <a:ext cx="2857500" cy="1666852"/>
            </a:xfrm>
            <a:prstGeom prst="rect">
              <a:avLst/>
            </a:prstGeom>
          </p:spPr>
        </p:pic>
        <p:pic>
          <p:nvPicPr>
            <p:cNvPr id="75" name="Рисунок 74" descr="money-onlin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53988">
              <a:off x="-392773" y="3777894"/>
              <a:ext cx="2857500" cy="1666852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</a:rPr>
              <a:t>СИМФЕРОПОЛЬ, </a:t>
            </a:r>
            <a:r>
              <a:rPr lang="en-US" sz="5400" dirty="0" smtClean="0">
                <a:solidFill>
                  <a:srgbClr val="FFC000"/>
                </a:solidFill>
                <a:latin typeface="Arial Narrow" pitchFamily="34" charset="0"/>
              </a:rPr>
              <a:t>16</a:t>
            </a:r>
            <a:r>
              <a:rPr lang="ru-RU" sz="5400" dirty="0" smtClean="0">
                <a:solidFill>
                  <a:srgbClr val="FFC000"/>
                </a:solidFill>
              </a:rPr>
              <a:t> ноября.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500174"/>
            <a:ext cx="9358346" cy="5357826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1111"/>
                </a:solidFill>
              </a:rPr>
              <a:t>	</a:t>
            </a:r>
            <a:r>
              <a:rPr lang="ru-RU" sz="3300" b="1" dirty="0" smtClean="0">
                <a:solidFill>
                  <a:srgbClr val="FF1111"/>
                </a:solidFill>
                <a:latin typeface="Arial Narrow" pitchFamily="34" charset="0"/>
              </a:rPr>
              <a:t>Незаконный вывоз 218 тыс.</a:t>
            </a:r>
            <a:r>
              <a:rPr lang="en-US" sz="3300" b="1" dirty="0" smtClean="0">
                <a:solidFill>
                  <a:srgbClr val="FF1111"/>
                </a:solidFill>
                <a:latin typeface="Arial Narrow" pitchFamily="34" charset="0"/>
              </a:rPr>
              <a:t> </a:t>
            </a:r>
            <a:r>
              <a:rPr lang="ru-RU" sz="3300" b="1" dirty="0" smtClean="0">
                <a:solidFill>
                  <a:srgbClr val="FF1111"/>
                </a:solidFill>
                <a:latin typeface="Arial Narrow" pitchFamily="34" charset="0"/>
              </a:rPr>
              <a:t>долларов США предотвратили сотрудники управлений по борьбе с экономическими преступлениями и организованной преступностью Главного управления МВД Украины.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rgbClr val="FF1111"/>
                </a:solidFill>
                <a:latin typeface="Arial Narrow" pitchFamily="34" charset="0"/>
              </a:rPr>
              <a:t>	</a:t>
            </a:r>
            <a:r>
              <a:rPr lang="ru-RU" sz="3300" b="1" dirty="0" smtClean="0">
                <a:solidFill>
                  <a:srgbClr val="FF1111"/>
                </a:solidFill>
                <a:latin typeface="Arial Narrow" pitchFamily="34" charset="0"/>
              </a:rPr>
              <a:t>В симферопольском аэропорту "Центральный" ими был задержан 44-летний </a:t>
            </a:r>
            <a:r>
              <a:rPr lang="ru-RU" sz="3300" b="1" dirty="0" err="1" smtClean="0">
                <a:solidFill>
                  <a:srgbClr val="FF1111"/>
                </a:solidFill>
                <a:latin typeface="Arial Narrow" pitchFamily="34" charset="0"/>
              </a:rPr>
              <a:t>крымчанин</a:t>
            </a:r>
            <a:r>
              <a:rPr lang="ru-RU" sz="3300" b="1" dirty="0" smtClean="0">
                <a:solidFill>
                  <a:srgbClr val="FF1111"/>
                </a:solidFill>
                <a:latin typeface="Arial Narrow" pitchFamily="34" charset="0"/>
              </a:rPr>
              <a:t> с "дипломатом", набитым американскими долларами. Как сообщили корреспонденту РИА "Новости" в пятницу источники в правоохранительных органах Крыма, все содержимое чемоданчика - 218 тыс.</a:t>
            </a:r>
            <a:endParaRPr lang="en-US" sz="3300" b="1" dirty="0" smtClean="0">
              <a:solidFill>
                <a:srgbClr val="FF111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rgbClr val="FF1111"/>
                </a:solidFill>
                <a:latin typeface="Arial Narrow" pitchFamily="34" charset="0"/>
              </a:rPr>
              <a:t>долларов США - не было внесено в таможенную декларацию.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rgbClr val="FF1111"/>
                </a:solidFill>
                <a:latin typeface="Arial Narrow" pitchFamily="34" charset="0"/>
              </a:rPr>
              <a:t>	</a:t>
            </a:r>
            <a:r>
              <a:rPr lang="ru-RU" sz="3300" b="1" dirty="0" smtClean="0">
                <a:solidFill>
                  <a:srgbClr val="FF1111"/>
                </a:solidFill>
                <a:latin typeface="Arial Narrow" pitchFamily="34" charset="0"/>
              </a:rPr>
              <a:t>Следствие устанавливает, в каких целях владелец пытался нелегально вывезти валюту за пределы Крыма. Возбуждено уголовное дело.</a:t>
            </a:r>
            <a:endParaRPr lang="ru-RU" sz="3300" b="1" dirty="0">
              <a:solidFill>
                <a:srgbClr val="FF1111"/>
              </a:solidFill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46985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Украинские правоохранительные органы помогли латвийцам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  <a:gradFill flip="none" rotWithShape="1">
            <a:gsLst>
              <a:gs pos="0">
                <a:srgbClr val="0DA5F1">
                  <a:shade val="30000"/>
                  <a:satMod val="115000"/>
                </a:srgbClr>
              </a:gs>
              <a:gs pos="50000">
                <a:srgbClr val="0DA5F1">
                  <a:shade val="67500"/>
                  <a:satMod val="115000"/>
                </a:srgbClr>
              </a:gs>
              <a:gs pos="100000">
                <a:srgbClr val="0DA5F1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numCol="1"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аэропорту «Борисполь» сотрудниками Укр. бюро Интерпола в Украине совместно с их латвийскими коллегами провели экстрадицию опасного преступника, который находился в розыске в Латвии еще с апреля 1994 года. Тогда он, будучи пьяным, нанес своему товарищу тяжелые телесные повреждения, в результате которых тот умер.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Сразу после совершения этого тяжелого преступления убийца исчез. Через 9 лет, в 2003 году, у латвийской полиции появилась версия, что разыскиваемый может скрываться на территории Украины.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Предположение подтвердилось. При соответствующей проверке выяснилось, что преступник успел дважды «засветиться» в Луганской области — его задерживали по статьям административного кодекса. Остерегаясь преследования, он постоянно менял местожительства, однако за 9 лет, очевидно, чувство опасности притупилось, да и преступная сущность дала о себе знать.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полученной информации милиционеры установили его точное местонахождение и блестяще провели операцию по задержанию. При передаче в аэропорту «Борисполь» беглеца-«марафонца» представителям латвийской полиции.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samoleti_f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071678"/>
            <a:ext cx="4214810" cy="3633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Tm="45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СБУ задержала прокурора Черниговской области за взятки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500175"/>
            <a:ext cx="9358346" cy="5357826"/>
          </a:xfrm>
          <a:gradFill flip="none" rotWithShape="1">
            <a:gsLst>
              <a:gs pos="0">
                <a:srgbClr val="0DA5F1">
                  <a:shade val="30000"/>
                  <a:satMod val="115000"/>
                </a:srgbClr>
              </a:gs>
              <a:gs pos="50000">
                <a:srgbClr val="0DA5F1">
                  <a:shade val="67500"/>
                  <a:satMod val="115000"/>
                </a:srgbClr>
              </a:gs>
              <a:gs pos="100000">
                <a:srgbClr val="0DA5F1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СБУ задержала прокурора Черниговской области Анатолия Василевского по </a:t>
            </a:r>
            <a:r>
              <a:rPr lang="ru-RU" sz="3300" b="1" dirty="0" smtClean="0">
                <a:solidFill>
                  <a:srgbClr val="FF0000"/>
                </a:solidFill>
              </a:rPr>
              <a:t>обвинению во взяточничестве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Об этом сообщил телеканал </a:t>
            </a:r>
            <a:r>
              <a:rPr lang="ru-RU" b="1" dirty="0" err="1" smtClean="0">
                <a:solidFill>
                  <a:srgbClr val="FF0000"/>
                </a:solidFill>
              </a:rPr>
              <a:t>TBi</a:t>
            </a:r>
            <a:r>
              <a:rPr lang="ru-RU" b="1" dirty="0" smtClean="0">
                <a:solidFill>
                  <a:srgbClr val="FF0000"/>
                </a:solidFill>
              </a:rPr>
              <a:t> со ссылкой на собственные источники.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По информации телеканала, прокурора такого уровня задерживают в Украине впервые.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Еще в начале недели Василевский написал заявление об отставке.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Камеры негласного видеонаблюдения в его рабочем кабине зафиксировали получение им взятки в особо крупных размерах.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Оперативная разработка действий черниговского прокурора продолжалась более года, сообщает канал.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В пресс-службе Генеральной прокуратуры не подтвердили эту информацию.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menti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643182"/>
            <a:ext cx="3599497" cy="27146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578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 Украине мужчину зарезал за</a:t>
            </a:r>
            <a:r>
              <a:rPr lang="en-US" dirty="0" smtClean="0"/>
              <a:t> </a:t>
            </a:r>
            <a:r>
              <a:rPr lang="ru-RU" dirty="0" smtClean="0"/>
              <a:t>отказ уступить место в маршрутке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500174"/>
            <a:ext cx="9501222" cy="5357825"/>
          </a:xfrm>
          <a:gradFill flip="none" rotWithShape="1">
            <a:gsLst>
              <a:gs pos="0">
                <a:srgbClr val="0DA5F1">
                  <a:shade val="30000"/>
                  <a:satMod val="115000"/>
                </a:srgbClr>
              </a:gs>
              <a:gs pos="50000">
                <a:srgbClr val="0DA5F1">
                  <a:shade val="67500"/>
                  <a:satMod val="115000"/>
                </a:srgbClr>
              </a:gs>
              <a:gs pos="100000">
                <a:srgbClr val="0DA5F1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В Запорожской области задержан мужчина, который подозревается в убийстве молодого человека в ссоре за место в маршрутном такси.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Преступление совершено в городе Мелитополе на остановке общественного транспорта, сообщает  центр общественных связей ГУМВД Украины в Запорожской области.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Неожиданно к молодому человеку подошел незнакомец и в грубой форме предложил ему уступить место в маршрутке. В ответ он получил отказ и после непродолжительных словесных баталий быстро удалился. Через некоторое время злоумышленник вернулся с ножом в руках и сразу же набросился с ним на потерпевшего.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Молодой человек получил проникающее ножевое ранение в область грудной клетки, после чего потерпевший потерял сознание. Свидетели происшествия немедленно вызвали на место милицию и скорую помощь.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Через некоторое время пострадавший скончался в больнице от полученных телесных повреждений. Оперативники по горячим следам задержали 30-летнего подозреваемого.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В ходе предварительного расследования было установлено, что нападавший и ранее был в конфликте с законом. За его плечами уже было две судимости за совершение краж и разбойное нападение. Сейчас в отношении него возбуждено уголовное дело по ст.115 Уголовного кодекса Украины (умышленное убийство).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786182" y="2714620"/>
            <a:ext cx="2286016" cy="2857520"/>
            <a:chOff x="7065417" y="3782756"/>
            <a:chExt cx="2078584" cy="3075245"/>
          </a:xfrm>
        </p:grpSpPr>
        <p:pic>
          <p:nvPicPr>
            <p:cNvPr id="4" name="Рисунок 3" descr="1155579_20090324192139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65417" y="5286389"/>
              <a:ext cx="2078584" cy="1571612"/>
            </a:xfrm>
            <a:prstGeom prst="rect">
              <a:avLst/>
            </a:prstGeom>
          </p:spPr>
        </p:pic>
        <p:pic>
          <p:nvPicPr>
            <p:cNvPr id="5" name="Рисунок 4" descr="23.jpe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72330" y="3782756"/>
              <a:ext cx="2071670" cy="1503632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advTm="42641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93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193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193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193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Страшная правда</a:t>
            </a:r>
            <a:endParaRPr lang="ru-RU" sz="7200" dirty="0"/>
          </a:p>
        </p:txBody>
      </p:sp>
      <p:pic>
        <p:nvPicPr>
          <p:cNvPr id="4" name="Содержимое 3" descr="000abd1h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4153166"/>
            <a:ext cx="2000232" cy="2704834"/>
          </a:xfrm>
        </p:spPr>
      </p:pic>
      <p:pic>
        <p:nvPicPr>
          <p:cNvPr id="5" name="Рисунок 4" descr="F51E0C29-C261-48CE-8770-4DB45A9D582F_mw800_mh6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4143380"/>
            <a:ext cx="3500462" cy="2714620"/>
          </a:xfrm>
          <a:prstGeom prst="rect">
            <a:avLst/>
          </a:prstGeom>
        </p:spPr>
      </p:pic>
      <p:pic>
        <p:nvPicPr>
          <p:cNvPr id="7" name="Рисунок 6" descr="11866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768" y="4143403"/>
            <a:ext cx="2000232" cy="2714597"/>
          </a:xfrm>
          <a:prstGeom prst="rect">
            <a:avLst/>
          </a:prstGeom>
        </p:spPr>
      </p:pic>
      <p:pic>
        <p:nvPicPr>
          <p:cNvPr id="8" name="Рисунок 7" descr="23_82_238228_123029572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694" y="5429265"/>
            <a:ext cx="1643074" cy="1428736"/>
          </a:xfrm>
          <a:prstGeom prst="rect">
            <a:avLst/>
          </a:prstGeom>
        </p:spPr>
      </p:pic>
      <p:pic>
        <p:nvPicPr>
          <p:cNvPr id="15" name="Рисунок 14" descr="19440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0694" y="4143380"/>
            <a:ext cx="1643074" cy="128588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0" y="1500174"/>
            <a:ext cx="9144032" cy="2500331"/>
            <a:chOff x="0" y="1500174"/>
            <a:chExt cx="9144032" cy="2500331"/>
          </a:xfrm>
        </p:grpSpPr>
        <p:pic>
          <p:nvPicPr>
            <p:cNvPr id="6" name="Рисунок 5" descr="images.jpe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1500174"/>
              <a:ext cx="1142976" cy="931315"/>
            </a:xfrm>
            <a:prstGeom prst="rect">
              <a:avLst/>
            </a:prstGeom>
          </p:spPr>
        </p:pic>
        <p:pic>
          <p:nvPicPr>
            <p:cNvPr id="10" name="Рисунок 9" descr="25.jpe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42976" y="1500174"/>
              <a:ext cx="1143008" cy="928694"/>
            </a:xfrm>
            <a:prstGeom prst="rect">
              <a:avLst/>
            </a:prstGeom>
          </p:spPr>
        </p:pic>
        <p:pic>
          <p:nvPicPr>
            <p:cNvPr id="12" name="Рисунок 11" descr="b-001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0" y="2428869"/>
              <a:ext cx="2285984" cy="1571635"/>
            </a:xfrm>
            <a:prstGeom prst="rect">
              <a:avLst/>
            </a:prstGeom>
          </p:spPr>
        </p:pic>
        <p:pic>
          <p:nvPicPr>
            <p:cNvPr id="13" name="Рисунок 12" descr="275887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285984" y="2428868"/>
              <a:ext cx="2500330" cy="1571637"/>
            </a:xfrm>
            <a:prstGeom prst="rect">
              <a:avLst/>
            </a:prstGeom>
          </p:spPr>
        </p:pic>
        <p:pic>
          <p:nvPicPr>
            <p:cNvPr id="16" name="Рисунок 15" descr="_Picture_file_path_29141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285984" y="1500174"/>
              <a:ext cx="928694" cy="928694"/>
            </a:xfrm>
            <a:prstGeom prst="rect">
              <a:avLst/>
            </a:prstGeom>
          </p:spPr>
        </p:pic>
        <p:pic>
          <p:nvPicPr>
            <p:cNvPr id="17" name="Рисунок 16" descr="26.jpe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214677" y="1500174"/>
              <a:ext cx="1571637" cy="952502"/>
            </a:xfrm>
            <a:prstGeom prst="rect">
              <a:avLst/>
            </a:prstGeom>
          </p:spPr>
        </p:pic>
        <p:pic>
          <p:nvPicPr>
            <p:cNvPr id="18" name="Рисунок 17" descr="27.jpe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786314" y="1500174"/>
              <a:ext cx="1241988" cy="928694"/>
            </a:xfrm>
            <a:prstGeom prst="rect">
              <a:avLst/>
            </a:prstGeom>
          </p:spPr>
        </p:pic>
        <p:pic>
          <p:nvPicPr>
            <p:cNvPr id="19" name="Рисунок 18" descr="881norm.jp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000760" y="1500174"/>
              <a:ext cx="928694" cy="928694"/>
            </a:xfrm>
            <a:prstGeom prst="rect">
              <a:avLst/>
            </a:prstGeom>
          </p:spPr>
        </p:pic>
        <p:pic>
          <p:nvPicPr>
            <p:cNvPr id="20" name="Рисунок 19" descr="314.jp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929454" y="1500174"/>
              <a:ext cx="928694" cy="928694"/>
            </a:xfrm>
            <a:prstGeom prst="rect">
              <a:avLst/>
            </a:prstGeom>
          </p:spPr>
        </p:pic>
        <p:pic>
          <p:nvPicPr>
            <p:cNvPr id="21" name="Рисунок 20" descr="tass11.jpg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858148" y="1500174"/>
              <a:ext cx="1285884" cy="928694"/>
            </a:xfrm>
            <a:prstGeom prst="rect">
              <a:avLst/>
            </a:prstGeom>
          </p:spPr>
        </p:pic>
        <p:pic>
          <p:nvPicPr>
            <p:cNvPr id="22" name="Рисунок 21" descr="p13787.jpg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6858016" y="2428868"/>
              <a:ext cx="752475" cy="933450"/>
            </a:xfrm>
            <a:prstGeom prst="rect">
              <a:avLst/>
            </a:prstGeom>
          </p:spPr>
        </p:pic>
        <p:pic>
          <p:nvPicPr>
            <p:cNvPr id="23" name="Рисунок 22" descr="news_339029.jpg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7596177" y="2428868"/>
              <a:ext cx="1547823" cy="928694"/>
            </a:xfrm>
            <a:prstGeom prst="rect">
              <a:avLst/>
            </a:prstGeom>
          </p:spPr>
        </p:pic>
        <p:pic>
          <p:nvPicPr>
            <p:cNvPr id="24" name="Рисунок 23" descr="28.jpeg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4786314" y="2428868"/>
              <a:ext cx="932400" cy="932400"/>
            </a:xfrm>
            <a:prstGeom prst="rect">
              <a:avLst/>
            </a:prstGeom>
          </p:spPr>
        </p:pic>
        <p:pic>
          <p:nvPicPr>
            <p:cNvPr id="25" name="Рисунок 24" descr="616ee1bf1aa99214f828ef5b2ab0c525.jpg"/>
            <p:cNvPicPr>
              <a:picLocks noChangeAspect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500958" y="3357562"/>
              <a:ext cx="1643042" cy="642941"/>
            </a:xfrm>
            <a:prstGeom prst="rect">
              <a:avLst/>
            </a:prstGeom>
          </p:spPr>
        </p:pic>
        <p:pic>
          <p:nvPicPr>
            <p:cNvPr id="26" name="Рисунок 25" descr="29.jpeg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5715007" y="2428868"/>
              <a:ext cx="1143009" cy="928694"/>
            </a:xfrm>
            <a:prstGeom prst="rect">
              <a:avLst/>
            </a:prstGeom>
          </p:spPr>
        </p:pic>
        <p:pic>
          <p:nvPicPr>
            <p:cNvPr id="27" name="Рисунок 26" descr="30.jpeg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6572264" y="3357562"/>
              <a:ext cx="928694" cy="642942"/>
            </a:xfrm>
            <a:prstGeom prst="rect">
              <a:avLst/>
            </a:prstGeom>
          </p:spPr>
        </p:pic>
        <p:pic>
          <p:nvPicPr>
            <p:cNvPr id="28" name="Рисунок 27" descr="31.jpeg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4786314" y="3357563"/>
              <a:ext cx="1143007" cy="642941"/>
            </a:xfrm>
            <a:prstGeom prst="rect">
              <a:avLst/>
            </a:prstGeom>
          </p:spPr>
        </p:pic>
        <p:pic>
          <p:nvPicPr>
            <p:cNvPr id="29" name="Рисунок 28" descr="32.jpeg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5929321" y="3357562"/>
              <a:ext cx="668787" cy="642942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advTm="942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1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3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2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4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7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9|2.1|2.2|3|1.7|1.9|24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5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749</TotalTime>
  <Words>327</Words>
  <Application>Microsoft Office PowerPoint</Application>
  <PresentationFormat>Экран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Деятельность правоохранительных органов</vt:lpstr>
      <vt:lpstr>Правоохранительная деятельность и правоохранительные органы Украины</vt:lpstr>
      <vt:lpstr>Характерным для правоохранительных действий является</vt:lpstr>
      <vt:lpstr>Интересные факты работы</vt:lpstr>
      <vt:lpstr>СИМФЕРОПОЛЬ, 16 ноября.</vt:lpstr>
      <vt:lpstr>Украинские правоохранительные органы помогли латвийцам</vt:lpstr>
      <vt:lpstr>СБУ задержала прокурора Черниговской области за взятки </vt:lpstr>
      <vt:lpstr>На Украине мужчину зарезал за отказ уступить место в маршрутке</vt:lpstr>
      <vt:lpstr>Страшная правда</vt:lpstr>
      <vt:lpstr>ДП "Филдес Украина" обвиняет правоохранительные органы в притеснении</vt:lpstr>
      <vt:lpstr>Совет ветеранов ГУ МВД Украины в Харьковской обл.</vt:lpstr>
      <vt:lpstr>Граждане должны понимать, за что милиция получает зарплату </vt:lpstr>
      <vt:lpstr>Правоохранительные органы всегда на страже твоего порядка</vt:lpstr>
      <vt:lpstr>Презентацию  выполнил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правоохранительных органов</dc:title>
  <dc:creator>квс</dc:creator>
  <cp:lastModifiedBy>User</cp:lastModifiedBy>
  <cp:revision>84</cp:revision>
  <dcterms:created xsi:type="dcterms:W3CDTF">2009-05-23T16:57:07Z</dcterms:created>
  <dcterms:modified xsi:type="dcterms:W3CDTF">2010-04-26T11:29:57Z</dcterms:modified>
</cp:coreProperties>
</file>