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26" y="-24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CD2F509-A414-429F-BD9F-48B7759801E4}" type="datetimeFigureOut">
              <a:rPr lang="ru-RU" smtClean="0"/>
              <a:pPr/>
              <a:t>08.09.2014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9AC4A2-9F30-4E12-96CD-92531FA2D730}" type="slidenum">
              <a:rPr lang="ru-RU" smtClean="0"/>
              <a:pPr/>
              <a:t>‹#›</a:t>
            </a:fld>
            <a:endParaRPr lang="ru-RU"/>
          </a:p>
        </p:txBody>
      </p:sp>
    </p:spTree>
    <p:extLst>
      <p:ext uri="{BB962C8B-B14F-4D97-AF65-F5344CB8AC3E}">
        <p14:creationId xmlns:p14="http://schemas.microsoft.com/office/powerpoint/2010/main" xmlns="" val="464507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ru-RU" smtClean="0"/>
              <a:t>Образец заголовка</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ru-RU" smtClean="0"/>
              <a:t>Вставка рисунка</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CD2F509-A414-429F-BD9F-48B7759801E4}" type="datetimeFigureOut">
              <a:rPr lang="ru-RU" smtClean="0"/>
              <a:pPr/>
              <a:t>08.09.2014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9AC4A2-9F30-4E12-96CD-92531FA2D730}" type="slidenum">
              <a:rPr lang="ru-RU" smtClean="0"/>
              <a:pPr/>
              <a:t>‹#›</a:t>
            </a:fld>
            <a:endParaRPr lang="ru-RU"/>
          </a:p>
        </p:txBody>
      </p:sp>
    </p:spTree>
    <p:extLst>
      <p:ext uri="{BB962C8B-B14F-4D97-AF65-F5344CB8AC3E}">
        <p14:creationId xmlns:p14="http://schemas.microsoft.com/office/powerpoint/2010/main" xmlns="" val="409924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ru-RU" smtClean="0"/>
              <a:t>Образец заголовка</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ru-RU" smtClean="0"/>
              <a:t>Образец текста</a:t>
            </a:r>
          </a:p>
        </p:txBody>
      </p:sp>
      <p:sp>
        <p:nvSpPr>
          <p:cNvPr id="4" name="Date Placeholder 3"/>
          <p:cNvSpPr>
            <a:spLocks noGrp="1"/>
          </p:cNvSpPr>
          <p:nvPr>
            <p:ph type="dt" sz="half" idx="10"/>
          </p:nvPr>
        </p:nvSpPr>
        <p:spPr/>
        <p:txBody>
          <a:bodyPr/>
          <a:lstStyle/>
          <a:p>
            <a:fld id="{4CD2F509-A414-429F-BD9F-48B7759801E4}" type="datetimeFigureOut">
              <a:rPr lang="ru-RU" smtClean="0"/>
              <a:pPr/>
              <a:t>08.09.2014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9AC4A2-9F30-4E12-96CD-92531FA2D730}" type="slidenum">
              <a:rPr lang="ru-RU" smtClean="0"/>
              <a:pPr/>
              <a:t>‹#›</a:t>
            </a:fld>
            <a:endParaRPr lang="ru-RU"/>
          </a:p>
        </p:txBody>
      </p:sp>
    </p:spTree>
    <p:extLst>
      <p:ext uri="{BB962C8B-B14F-4D97-AF65-F5344CB8AC3E}">
        <p14:creationId xmlns:p14="http://schemas.microsoft.com/office/powerpoint/2010/main" xmlns="" val="1235366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ru-RU" smtClean="0"/>
              <a:t>Образец заголовка</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ru-RU" smtClean="0"/>
              <a:t>Образец текста</a:t>
            </a:r>
          </a:p>
        </p:txBody>
      </p:sp>
      <p:sp>
        <p:nvSpPr>
          <p:cNvPr id="2" name="Date Placeholder 1"/>
          <p:cNvSpPr>
            <a:spLocks noGrp="1"/>
          </p:cNvSpPr>
          <p:nvPr>
            <p:ph type="dt" sz="half" idx="10"/>
          </p:nvPr>
        </p:nvSpPr>
        <p:spPr/>
        <p:txBody>
          <a:bodyPr/>
          <a:lstStyle/>
          <a:p>
            <a:fld id="{4CD2F509-A414-429F-BD9F-48B7759801E4}" type="datetimeFigureOut">
              <a:rPr lang="ru-RU" smtClean="0"/>
              <a:pPr/>
              <a:t>08.09.2014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49AC4A2-9F30-4E12-96CD-92531FA2D730}" type="slidenum">
              <a:rPr lang="ru-RU" smtClean="0"/>
              <a:pPr/>
              <a:t>‹#›</a:t>
            </a:fld>
            <a:endParaRPr lang="ru-RU"/>
          </a:p>
        </p:txBody>
      </p:sp>
    </p:spTree>
    <p:extLst>
      <p:ext uri="{BB962C8B-B14F-4D97-AF65-F5344CB8AC3E}">
        <p14:creationId xmlns:p14="http://schemas.microsoft.com/office/powerpoint/2010/main" xmlns="" val="642920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CD2F509-A414-429F-BD9F-48B7759801E4}" type="datetimeFigureOut">
              <a:rPr lang="ru-RU" smtClean="0"/>
              <a:pPr/>
              <a:t>08.09.2014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9AC4A2-9F30-4E12-96CD-92531FA2D730}" type="slidenum">
              <a:rPr lang="ru-RU" smtClean="0"/>
              <a:pPr/>
              <a:t>‹#›</a:t>
            </a:fld>
            <a:endParaRPr lang="ru-RU"/>
          </a:p>
        </p:txBody>
      </p:sp>
    </p:spTree>
    <p:extLst>
      <p:ext uri="{BB962C8B-B14F-4D97-AF65-F5344CB8AC3E}">
        <p14:creationId xmlns:p14="http://schemas.microsoft.com/office/powerpoint/2010/main" xmlns="" val="2954272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CD2F509-A414-429F-BD9F-48B7759801E4}" type="datetimeFigureOut">
              <a:rPr lang="ru-RU" smtClean="0"/>
              <a:pPr/>
              <a:t>08.09.2014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9AC4A2-9F30-4E12-96CD-92531FA2D730}" type="slidenum">
              <a:rPr lang="ru-RU" smtClean="0"/>
              <a:pPr/>
              <a:t>‹#›</a:t>
            </a:fld>
            <a:endParaRPr lang="ru-RU"/>
          </a:p>
        </p:txBody>
      </p:sp>
    </p:spTree>
    <p:extLst>
      <p:ext uri="{BB962C8B-B14F-4D97-AF65-F5344CB8AC3E}">
        <p14:creationId xmlns:p14="http://schemas.microsoft.com/office/powerpoint/2010/main" xmlns="" val="2566420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CD2F509-A414-429F-BD9F-48B7759801E4}" type="datetimeFigureOut">
              <a:rPr lang="ru-RU" smtClean="0"/>
              <a:pPr/>
              <a:t>08.09.2014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9AC4A2-9F30-4E12-96CD-92531FA2D730}" type="slidenum">
              <a:rPr lang="ru-RU" smtClean="0"/>
              <a:pPr/>
              <a:t>‹#›</a:t>
            </a:fld>
            <a:endParaRPr lang="ru-RU"/>
          </a:p>
        </p:txBody>
      </p:sp>
    </p:spTree>
    <p:extLst>
      <p:ext uri="{BB962C8B-B14F-4D97-AF65-F5344CB8AC3E}">
        <p14:creationId xmlns:p14="http://schemas.microsoft.com/office/powerpoint/2010/main" xmlns="" val="4272249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ru-RU" smtClean="0"/>
              <a:t>Образец заголовка</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CD2F509-A414-429F-BD9F-48B7759801E4}" type="datetimeFigureOut">
              <a:rPr lang="ru-RU" smtClean="0"/>
              <a:pPr/>
              <a:t>08.09.2014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9AC4A2-9F30-4E12-96CD-92531FA2D730}" type="slidenum">
              <a:rPr lang="ru-RU" smtClean="0"/>
              <a:pPr/>
              <a:t>‹#›</a:t>
            </a:fld>
            <a:endParaRPr lang="ru-RU"/>
          </a:p>
        </p:txBody>
      </p:sp>
    </p:spTree>
    <p:extLst>
      <p:ext uri="{BB962C8B-B14F-4D97-AF65-F5344CB8AC3E}">
        <p14:creationId xmlns:p14="http://schemas.microsoft.com/office/powerpoint/2010/main" xmlns="" val="4284201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CD2F509-A414-429F-BD9F-48B7759801E4}" type="datetimeFigureOut">
              <a:rPr lang="ru-RU" smtClean="0"/>
              <a:pPr/>
              <a:t>08.09.2014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9AC4A2-9F30-4E12-96CD-92531FA2D730}" type="slidenum">
              <a:rPr lang="ru-RU" smtClean="0"/>
              <a:pPr/>
              <a:t>‹#›</a:t>
            </a:fld>
            <a:endParaRPr lang="ru-RU"/>
          </a:p>
        </p:txBody>
      </p:sp>
    </p:spTree>
    <p:extLst>
      <p:ext uri="{BB962C8B-B14F-4D97-AF65-F5344CB8AC3E}">
        <p14:creationId xmlns:p14="http://schemas.microsoft.com/office/powerpoint/2010/main" xmlns="" val="3220909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CD2F509-A414-429F-BD9F-48B7759801E4}" type="datetimeFigureOut">
              <a:rPr lang="ru-RU" smtClean="0"/>
              <a:pPr/>
              <a:t>08.09.2014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49AC4A2-9F30-4E12-96CD-92531FA2D730}" type="slidenum">
              <a:rPr lang="ru-RU" smtClean="0"/>
              <a:pPr/>
              <a:t>‹#›</a:t>
            </a:fld>
            <a:endParaRPr lang="ru-RU"/>
          </a:p>
        </p:txBody>
      </p:sp>
    </p:spTree>
    <p:extLst>
      <p:ext uri="{BB962C8B-B14F-4D97-AF65-F5344CB8AC3E}">
        <p14:creationId xmlns:p14="http://schemas.microsoft.com/office/powerpoint/2010/main" xmlns="" val="402465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CD2F509-A414-429F-BD9F-48B7759801E4}" type="datetimeFigureOut">
              <a:rPr lang="ru-RU" smtClean="0"/>
              <a:pPr/>
              <a:t>08.09.2014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49AC4A2-9F30-4E12-96CD-92531FA2D730}" type="slidenum">
              <a:rPr lang="ru-RU" smtClean="0"/>
              <a:pPr/>
              <a:t>‹#›</a:t>
            </a:fld>
            <a:endParaRPr lang="ru-RU"/>
          </a:p>
        </p:txBody>
      </p:sp>
    </p:spTree>
    <p:extLst>
      <p:ext uri="{BB962C8B-B14F-4D97-AF65-F5344CB8AC3E}">
        <p14:creationId xmlns:p14="http://schemas.microsoft.com/office/powerpoint/2010/main" xmlns="" val="227571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D2F509-A414-429F-BD9F-48B7759801E4}" type="datetimeFigureOut">
              <a:rPr lang="ru-RU" smtClean="0"/>
              <a:pPr/>
              <a:t>08.09.2014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49AC4A2-9F30-4E12-96CD-92531FA2D730}" type="slidenum">
              <a:rPr lang="ru-RU" smtClean="0"/>
              <a:pPr/>
              <a:t>‹#›</a:t>
            </a:fld>
            <a:endParaRPr lang="ru-RU"/>
          </a:p>
        </p:txBody>
      </p:sp>
    </p:spTree>
    <p:extLst>
      <p:ext uri="{BB962C8B-B14F-4D97-AF65-F5344CB8AC3E}">
        <p14:creationId xmlns:p14="http://schemas.microsoft.com/office/powerpoint/2010/main" xmlns="" val="1981644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ru-RU" smtClean="0"/>
              <a:t>Образец заголовка</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CD2F509-A414-429F-BD9F-48B7759801E4}" type="datetimeFigureOut">
              <a:rPr lang="ru-RU" smtClean="0"/>
              <a:pPr/>
              <a:t>08.09.2014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9AC4A2-9F30-4E12-96CD-92531FA2D730}" type="slidenum">
              <a:rPr lang="ru-RU" smtClean="0"/>
              <a:pPr/>
              <a:t>‹#›</a:t>
            </a:fld>
            <a:endParaRPr lang="ru-RU"/>
          </a:p>
        </p:txBody>
      </p:sp>
    </p:spTree>
    <p:extLst>
      <p:ext uri="{BB962C8B-B14F-4D97-AF65-F5344CB8AC3E}">
        <p14:creationId xmlns:p14="http://schemas.microsoft.com/office/powerpoint/2010/main" xmlns="" val="4024082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ru-RU" smtClean="0"/>
              <a:t>Образец заголовка</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ru-RU" smtClean="0"/>
              <a:t>Вставка рисунка</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3885810" y="6041362"/>
            <a:ext cx="976879" cy="365125"/>
          </a:xfrm>
        </p:spPr>
        <p:txBody>
          <a:bodyPr/>
          <a:lstStyle/>
          <a:p>
            <a:fld id="{4CD2F509-A414-429F-BD9F-48B7759801E4}" type="datetimeFigureOut">
              <a:rPr lang="ru-RU" smtClean="0"/>
              <a:pPr/>
              <a:t>08.09.2014</a:t>
            </a:fld>
            <a:endParaRPr lang="ru-RU"/>
          </a:p>
        </p:txBody>
      </p:sp>
      <p:sp>
        <p:nvSpPr>
          <p:cNvPr id="6" name="Footer Placeholder 5"/>
          <p:cNvSpPr>
            <a:spLocks noGrp="1"/>
          </p:cNvSpPr>
          <p:nvPr>
            <p:ph type="ftr" sz="quarter" idx="11"/>
          </p:nvPr>
        </p:nvSpPr>
        <p:spPr>
          <a:xfrm>
            <a:off x="590396" y="6041362"/>
            <a:ext cx="3295413" cy="365125"/>
          </a:xfrm>
        </p:spPr>
        <p:txBody>
          <a:bodyPr/>
          <a:lstStyle/>
          <a:p>
            <a:endParaRPr lang="ru-RU"/>
          </a:p>
        </p:txBody>
      </p:sp>
      <p:sp>
        <p:nvSpPr>
          <p:cNvPr id="7" name="Slide Number Placeholder 6"/>
          <p:cNvSpPr>
            <a:spLocks noGrp="1"/>
          </p:cNvSpPr>
          <p:nvPr>
            <p:ph type="sldNum" sz="quarter" idx="12"/>
          </p:nvPr>
        </p:nvSpPr>
        <p:spPr>
          <a:xfrm>
            <a:off x="4862689" y="5915888"/>
            <a:ext cx="1062155" cy="490599"/>
          </a:xfrm>
        </p:spPr>
        <p:txBody>
          <a:bodyPr/>
          <a:lstStyle/>
          <a:p>
            <a:fld id="{B49AC4A2-9F30-4E12-96CD-92531FA2D730}" type="slidenum">
              <a:rPr lang="ru-RU" smtClean="0"/>
              <a:pPr/>
              <a:t>‹#›</a:t>
            </a:fld>
            <a:endParaRPr lang="ru-RU"/>
          </a:p>
        </p:txBody>
      </p:sp>
    </p:spTree>
    <p:extLst>
      <p:ext uri="{BB962C8B-B14F-4D97-AF65-F5344CB8AC3E}">
        <p14:creationId xmlns:p14="http://schemas.microsoft.com/office/powerpoint/2010/main" xmlns="" val="1141513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ru-RU"/>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4CD2F509-A414-429F-BD9F-48B7759801E4}" type="datetimeFigureOut">
              <a:rPr lang="ru-RU" smtClean="0"/>
              <a:pPr/>
              <a:t>08.09.2014</a:t>
            </a:fld>
            <a:endParaRPr lang="ru-RU"/>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B49AC4A2-9F30-4E12-96CD-92531FA2D730}" type="slidenum">
              <a:rPr lang="ru-RU" smtClean="0"/>
              <a:pPr/>
              <a:t>‹#›</a:t>
            </a:fld>
            <a:endParaRPr lang="ru-RU"/>
          </a:p>
        </p:txBody>
      </p:sp>
    </p:spTree>
    <p:extLst>
      <p:ext uri="{BB962C8B-B14F-4D97-AF65-F5344CB8AC3E}">
        <p14:creationId xmlns:p14="http://schemas.microsoft.com/office/powerpoint/2010/main" xmlns="" val="34944819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10 </a:t>
            </a:r>
            <a:r>
              <a:rPr lang="ru-RU" smtClean="0"/>
              <a:t>самыхсамых</a:t>
            </a:r>
            <a:r>
              <a:rPr lang="ru-RU" dirty="0" smtClean="0"/>
              <a:t> дорогостоящих несчастных случаев в истории современного мира</a:t>
            </a:r>
            <a:endParaRPr lang="ru-RU" dirty="0"/>
          </a:p>
        </p:txBody>
      </p:sp>
      <p:sp>
        <p:nvSpPr>
          <p:cNvPr id="3" name="Подзаголовок 2"/>
          <p:cNvSpPr>
            <a:spLocks noGrp="1"/>
          </p:cNvSpPr>
          <p:nvPr>
            <p:ph type="subTitle" idx="1"/>
          </p:nvPr>
        </p:nvSpPr>
        <p:spPr/>
        <p:txBody>
          <a:bodyPr/>
          <a:lstStyle/>
          <a:p>
            <a:r>
              <a:rPr lang="ru-RU" dirty="0" smtClean="0"/>
              <a:t>За последние 100 лет</a:t>
            </a:r>
            <a:endParaRPr lang="ru-RU" dirty="0"/>
          </a:p>
        </p:txBody>
      </p:sp>
    </p:spTree>
    <p:extLst>
      <p:ext uri="{BB962C8B-B14F-4D97-AF65-F5344CB8AC3E}">
        <p14:creationId xmlns:p14="http://schemas.microsoft.com/office/powerpoint/2010/main" xmlns="" val="48740711"/>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0" dirty="0"/>
              <a:t>Крушение космического челнока "Колумбия"</a:t>
            </a:r>
            <a:endParaRPr lang="ru-RU" dirty="0"/>
          </a:p>
        </p:txBody>
      </p:sp>
      <p:sp>
        <p:nvSpPr>
          <p:cNvPr id="3" name="Объект 2"/>
          <p:cNvSpPr>
            <a:spLocks noGrp="1"/>
          </p:cNvSpPr>
          <p:nvPr>
            <p:ph idx="1"/>
          </p:nvPr>
        </p:nvSpPr>
        <p:spPr>
          <a:xfrm>
            <a:off x="296198" y="2234162"/>
            <a:ext cx="7577143" cy="4285391"/>
          </a:xfrm>
        </p:spPr>
        <p:txBody>
          <a:bodyPr>
            <a:normAutofit/>
          </a:bodyPr>
          <a:lstStyle/>
          <a:p>
            <a:r>
              <a:rPr lang="ru-RU" dirty="0"/>
              <a:t>1 февраля 2003 года произошло крушение космического челнока "Колумбия". Он распался на куски на высоте около 63 км в результате дыры в одном из крыльев, полученной при старте. Обломки шаттла упали в районе городка Палестина, пригорода Далласа, шансов спастись ни у кого из астронавтов не было. На борту  находилось 7 членов экипажа, в том числе первый израильский космонавт </a:t>
            </a:r>
            <a:r>
              <a:rPr lang="ru-RU" dirty="0" err="1"/>
              <a:t>Илан</a:t>
            </a:r>
            <a:r>
              <a:rPr lang="ru-RU" dirty="0"/>
              <a:t> </a:t>
            </a:r>
            <a:r>
              <a:rPr lang="ru-RU" dirty="0" err="1"/>
              <a:t>Рамон</a:t>
            </a:r>
            <a:r>
              <a:rPr lang="ru-RU" dirty="0"/>
              <a:t>. По оценкам НАСА, общая стоимость расходов по этому несчастному случаю достигла 13 млрд. долларов (не считая затрат на замену самого аппарата). 500 млн. долларов из этой суммы было потрачено на расследование инцидента - самое дорогое в истории расследование авиационной катастрофы.</a:t>
            </a:r>
          </a:p>
        </p:txBody>
      </p:sp>
      <p:pic>
        <p:nvPicPr>
          <p:cNvPr id="8194" name="Picture 2" descr="http://pics.stepashka.com/auto.gen/kartinki/24092012/374270000002000pictures_of_the_decade_2_1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5546" y="2750959"/>
            <a:ext cx="3974782" cy="32517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60909800"/>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0" dirty="0"/>
              <a:t> Взрыв реактора на Чернобыльской АЭС</a:t>
            </a:r>
            <a:endParaRPr lang="ru-RU" dirty="0"/>
          </a:p>
        </p:txBody>
      </p:sp>
      <p:sp>
        <p:nvSpPr>
          <p:cNvPr id="3" name="Объект 2"/>
          <p:cNvSpPr>
            <a:spLocks noGrp="1"/>
          </p:cNvSpPr>
          <p:nvPr>
            <p:ph idx="1"/>
          </p:nvPr>
        </p:nvSpPr>
        <p:spPr>
          <a:xfrm>
            <a:off x="225631" y="2222287"/>
            <a:ext cx="11744696" cy="4511022"/>
          </a:xfrm>
        </p:spPr>
        <p:txBody>
          <a:bodyPr>
            <a:normAutofit fontScale="85000" lnSpcReduction="20000"/>
          </a:bodyPr>
          <a:lstStyle/>
          <a:p>
            <a:r>
              <a:rPr lang="ru-RU" dirty="0"/>
              <a:t>26 апреля 1986 года на 4-м энергоблоке Чернобыльской АЭС произошел взрыв, который полностью разрушил реактор. Здание энергоблока частично обрушилось. В различных помещениях и на крыше начался пожар. Впоследствии остатки активной зоны расплавились. Смесь из расплавленного металла, песка, бетона и частичек топлива растеклась по </a:t>
            </a:r>
            <a:r>
              <a:rPr lang="ru-RU" dirty="0" err="1"/>
              <a:t>подреакторным</a:t>
            </a:r>
            <a:r>
              <a:rPr lang="ru-RU" dirty="0"/>
              <a:t> помещениям. В результате аварии произошел выброс радиоактивных веществ. Положение </a:t>
            </a:r>
            <a:r>
              <a:rPr lang="ru-RU" dirty="0" err="1"/>
              <a:t>усугуЙошкин-лепёшкинлось</a:t>
            </a:r>
            <a:r>
              <a:rPr lang="ru-RU" dirty="0"/>
              <a:t> тем, что в разрушенном реакторе продолжались неконтролируемые ядерные и химические реакции с выделением тепла, извержением из разлома в течение многих дней продуктов горения высокорадиоактивных элементов и заражением ими больших территорий. Остановить активное извержение радиоактивных веществ из разрушенного реактора удалось лишь к концу мая 1986 года мобилизацией ресурсов всего СССР и ценой массового облучения тысяч ликвидаторов. </a:t>
            </a:r>
            <a:br>
              <a:rPr lang="ru-RU" dirty="0"/>
            </a:br>
            <a:r>
              <a:rPr lang="ru-RU" dirty="0"/>
              <a:t/>
            </a:r>
            <a:br>
              <a:rPr lang="ru-RU" dirty="0"/>
            </a:br>
            <a:r>
              <a:rPr lang="ru-RU" dirty="0"/>
              <a:t>Авария расценивается как крупнейшая в своем роде за всю историю ядерной энергетики, как по предполагаемому количеству погибших и пострадавших от ее последствий людей, так и по экономическому ущербу. Радиоактивное облако от аварии прошло над европейской частью СССР, Восточной Европой, Скандинавией, Великобританией и восточной частью США. Примерно 60 % радиоактивных осадков выпало на территории Белоруссии. Около 200 тыс. человек было эвакуировано из зон, подвергшихся загрязнению. </a:t>
            </a:r>
            <a:br>
              <a:rPr lang="ru-RU" dirty="0"/>
            </a:br>
            <a:r>
              <a:rPr lang="ru-RU" dirty="0"/>
              <a:t/>
            </a:r>
            <a:br>
              <a:rPr lang="ru-RU" dirty="0"/>
            </a:br>
            <a:r>
              <a:rPr lang="ru-RU" dirty="0"/>
              <a:t>Взрыв реактора на Чернобыльской АЭС считается самой большой социально-экономической катастрофой в мирное время. Количество смертей, связанных с Чернобыльской катастрофой, включая умерших от рака годы спустя, оценивается в 125 тыс. человек. Несчастный случай объясняли нарушением операторами производственной процедуры и незнанием требований техники безопасности. В докладе МАГАТЭ 1993 года эти выводы были пересмотрены. Было признано, что большинство действий операторов, которые ранее считались нарушениями, на самом деле соответствовали принятым в то время правилам или не оказали никакого влияния на развитие аварии</a:t>
            </a:r>
          </a:p>
        </p:txBody>
      </p:sp>
    </p:spTree>
    <p:extLst>
      <p:ext uri="{BB962C8B-B14F-4D97-AF65-F5344CB8AC3E}">
        <p14:creationId xmlns:p14="http://schemas.microsoft.com/office/powerpoint/2010/main" xmlns="" val="3834211794"/>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img-fotki.yandex.ru/get/5822/126151427.42/0_59476_cea00bce_XL"/>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5999" y="2460006"/>
            <a:ext cx="5149682" cy="363696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3507153" y="845518"/>
            <a:ext cx="4892686" cy="369332"/>
          </a:xfrm>
          <a:prstGeom prst="rect">
            <a:avLst/>
          </a:prstGeom>
        </p:spPr>
        <p:txBody>
          <a:bodyPr wrap="none">
            <a:spAutoFit/>
          </a:bodyPr>
          <a:lstStyle/>
          <a:p>
            <a:r>
              <a:rPr lang="ru-RU" dirty="0" smtClean="0"/>
              <a:t>Взрыв реактора на Чернобыльской АЭС</a:t>
            </a:r>
            <a:endParaRPr lang="ru-RU" dirty="0"/>
          </a:p>
        </p:txBody>
      </p:sp>
    </p:spTree>
    <p:extLst>
      <p:ext uri="{BB962C8B-B14F-4D97-AF65-F5344CB8AC3E}">
        <p14:creationId xmlns:p14="http://schemas.microsoft.com/office/powerpoint/2010/main" xmlns="" val="379734110"/>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0000" y="447188"/>
            <a:ext cx="10571998" cy="3286612"/>
          </a:xfrm>
        </p:spPr>
        <p:txBody>
          <a:bodyPr/>
          <a:lstStyle/>
          <a:p>
            <a:pPr algn="ctr"/>
            <a:r>
              <a:rPr lang="ru-RU" dirty="0" smtClean="0"/>
              <a:t>Работа Ефименко Владислава 9 </a:t>
            </a:r>
            <a:r>
              <a:rPr lang="ru-RU" dirty="0" smtClean="0"/>
              <a:t>– А</a:t>
            </a:r>
            <a:r>
              <a:rPr lang="en-US" dirty="0" smtClean="0"/>
              <a:t/>
            </a:r>
            <a:br>
              <a:rPr lang="en-US" dirty="0" smtClean="0"/>
            </a:br>
            <a:r>
              <a:rPr lang="ru-RU" dirty="0" smtClean="0"/>
              <a:t>учитель основ здоровья</a:t>
            </a:r>
            <a:br>
              <a:rPr lang="ru-RU" dirty="0" smtClean="0"/>
            </a:br>
            <a:r>
              <a:rPr lang="ru-RU" dirty="0" smtClean="0"/>
              <a:t> Губа Т.Н.</a:t>
            </a:r>
            <a:r>
              <a:rPr lang="en-US" dirty="0" smtClean="0"/>
              <a:t/>
            </a:r>
            <a:br>
              <a:rPr lang="en-US" dirty="0" smtClean="0"/>
            </a:br>
            <a:endParaRPr lang="ru-RU" dirty="0"/>
          </a:p>
        </p:txBody>
      </p:sp>
    </p:spTree>
    <p:extLst>
      <p:ext uri="{BB962C8B-B14F-4D97-AF65-F5344CB8AC3E}">
        <p14:creationId xmlns:p14="http://schemas.microsoft.com/office/powerpoint/2010/main" xmlns="" val="4067773811"/>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Крушение </a:t>
            </a:r>
            <a:r>
              <a:rPr lang="ru-RU" dirty="0" err="1" smtClean="0"/>
              <a:t>титаника</a:t>
            </a:r>
            <a:endParaRPr lang="ru-RU" dirty="0"/>
          </a:p>
        </p:txBody>
      </p:sp>
      <p:sp>
        <p:nvSpPr>
          <p:cNvPr id="3" name="Объект 2"/>
          <p:cNvSpPr>
            <a:spLocks noGrp="1"/>
          </p:cNvSpPr>
          <p:nvPr>
            <p:ph idx="1"/>
          </p:nvPr>
        </p:nvSpPr>
        <p:spPr>
          <a:xfrm>
            <a:off x="545580" y="2412292"/>
            <a:ext cx="5867096" cy="3636511"/>
          </a:xfrm>
        </p:spPr>
        <p:txBody>
          <a:bodyPr>
            <a:normAutofit fontScale="92500" lnSpcReduction="10000"/>
          </a:bodyPr>
          <a:lstStyle/>
          <a:p>
            <a:r>
              <a:rPr lang="ru-RU" dirty="0" err="1"/>
              <a:t>Bо</a:t>
            </a:r>
            <a:r>
              <a:rPr lang="ru-RU" dirty="0"/>
              <a:t> время первого рейса 14 апреля 1912 года, крупнейший пассажирский пароход мира на момент своей постройки "Титаник", столкнулся с айсбергом и через 2 ч. 40 мин. затонул. Он имел на борту 1316 пассажиров и 891 члена экипажа, всего 2207 человек (62 % плановой загрузки). Из этого числа пассажиров и членов команды выжило 706. Катастрофа "</a:t>
            </a:r>
            <a:r>
              <a:rPr lang="ru-RU" dirty="0" err="1"/>
              <a:t>Титаникa</a:t>
            </a:r>
            <a:r>
              <a:rPr lang="ru-RU" dirty="0"/>
              <a:t>" стала легендарной и оказалась одной из самых крупных в истории кораблекрушений. Трагедия унесла жизни 1523 человек. В пересчете на сегодняшние деньги, те 7 </a:t>
            </a:r>
            <a:r>
              <a:rPr lang="ru-RU" dirty="0" err="1"/>
              <a:t>млн.долларов</a:t>
            </a:r>
            <a:r>
              <a:rPr lang="ru-RU" dirty="0"/>
              <a:t>, что потратили на строительство лайнера, эквивалентны 150 млн. долларов</a:t>
            </a:r>
          </a:p>
        </p:txBody>
      </p:sp>
      <p:pic>
        <p:nvPicPr>
          <p:cNvPr id="4" name="Рисунок 3"/>
          <p:cNvPicPr>
            <a:picLocks noChangeAspect="1"/>
          </p:cNvPicPr>
          <p:nvPr/>
        </p:nvPicPr>
        <p:blipFill>
          <a:blip r:embed="rId2" cstate="print"/>
          <a:stretch>
            <a:fillRect/>
          </a:stretch>
        </p:blipFill>
        <p:spPr>
          <a:xfrm>
            <a:off x="7754587" y="2674199"/>
            <a:ext cx="3314576" cy="3112695"/>
          </a:xfrm>
          <a:prstGeom prst="rect">
            <a:avLst/>
          </a:prstGeom>
        </p:spPr>
      </p:pic>
    </p:spTree>
    <p:extLst>
      <p:ext uri="{BB962C8B-B14F-4D97-AF65-F5344CB8AC3E}">
        <p14:creationId xmlns:p14="http://schemas.microsoft.com/office/powerpoint/2010/main" xmlns="" val="2700544645"/>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0" dirty="0"/>
              <a:t> Падение бензовоза со стометрового моста в Германии (358 </a:t>
            </a:r>
            <a:r>
              <a:rPr lang="ru-RU" b="0" dirty="0" err="1"/>
              <a:t>млн.долларов</a:t>
            </a:r>
            <a:r>
              <a:rPr lang="ru-RU" b="0" dirty="0"/>
              <a:t>) </a:t>
            </a:r>
            <a:endParaRPr lang="ru-RU" dirty="0"/>
          </a:p>
        </p:txBody>
      </p:sp>
      <p:sp>
        <p:nvSpPr>
          <p:cNvPr id="3" name="Объект 2"/>
          <p:cNvSpPr>
            <a:spLocks noGrp="1"/>
          </p:cNvSpPr>
          <p:nvPr>
            <p:ph idx="1"/>
          </p:nvPr>
        </p:nvSpPr>
        <p:spPr>
          <a:xfrm>
            <a:off x="355574" y="2447918"/>
            <a:ext cx="6781496" cy="3751001"/>
          </a:xfrm>
        </p:spPr>
        <p:txBody>
          <a:bodyPr>
            <a:normAutofit fontScale="92500" lnSpcReduction="20000"/>
          </a:bodyPr>
          <a:lstStyle/>
          <a:p>
            <a:r>
              <a:rPr lang="ru-RU" dirty="0"/>
              <a:t>26 августа 2004 года на мосту в Германии бензовоз свалился с моста высотой сто метров и взорвался. По сообщению полиции, ДТП произошло вблизи города </a:t>
            </a:r>
            <a:r>
              <a:rPr lang="ru-RU" dirty="0" err="1"/>
              <a:t>Гуммерсбах</a:t>
            </a:r>
            <a:r>
              <a:rPr lang="ru-RU" dirty="0"/>
              <a:t>, близ Кельна на западе страны. По предварительной версии, виновником аварии стала спортивная машина, которую занесло на скользкой дороге, и она оказалась между бензовозом и его прицепом. В результате автопоезд также занесло, он пробил ограждение и рухнул с моста. По счастливой случайности ни один из находившихся внизу домов не пострадал. Водитель и пассажир спортивного автомобиля бежали с места ДТП. Позже два молодых человека в возрасте 25 и 29 лет были задержаны. Расходы на временный ремонт составили 40 </a:t>
            </a:r>
            <a:r>
              <a:rPr lang="ru-RU" dirty="0" err="1"/>
              <a:t>млн.долларов</a:t>
            </a:r>
            <a:r>
              <a:rPr lang="ru-RU" dirty="0"/>
              <a:t>, а полная замена стоила 318 </a:t>
            </a:r>
            <a:r>
              <a:rPr lang="ru-RU" dirty="0" err="1"/>
              <a:t>млн.долларов</a:t>
            </a:r>
            <a:r>
              <a:rPr lang="ru-RU" dirty="0"/>
              <a:t>. </a:t>
            </a:r>
            <a:br>
              <a:rPr lang="ru-RU" dirty="0"/>
            </a:br>
            <a:endParaRPr lang="ru-RU" dirty="0"/>
          </a:p>
        </p:txBody>
      </p:sp>
      <p:pic>
        <p:nvPicPr>
          <p:cNvPr id="1026" name="Picture 2" descr="http://i.domik.net/pic/publication_118451_img0ce64f9b492f352ed8b5a41acfa4dd12_300x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75221" y="2921331"/>
            <a:ext cx="3306777" cy="24463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83918751"/>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0" dirty="0"/>
              <a:t>Столкновение пассажирского поезда </a:t>
            </a:r>
            <a:r>
              <a:rPr lang="ru-RU" b="0" dirty="0" err="1"/>
              <a:t>MetroLink</a:t>
            </a:r>
            <a:r>
              <a:rPr lang="ru-RU" b="0" dirty="0"/>
              <a:t> с грузовым составом</a:t>
            </a:r>
            <a:endParaRPr lang="ru-RU" dirty="0"/>
          </a:p>
        </p:txBody>
      </p:sp>
      <p:sp>
        <p:nvSpPr>
          <p:cNvPr id="3" name="Объект 2"/>
          <p:cNvSpPr>
            <a:spLocks noGrp="1"/>
          </p:cNvSpPr>
          <p:nvPr>
            <p:ph idx="1"/>
          </p:nvPr>
        </p:nvSpPr>
        <p:spPr>
          <a:xfrm>
            <a:off x="426826" y="2459793"/>
            <a:ext cx="6912124" cy="3636511"/>
          </a:xfrm>
        </p:spPr>
        <p:txBody>
          <a:bodyPr>
            <a:normAutofit lnSpcReduction="10000"/>
          </a:bodyPr>
          <a:lstStyle/>
          <a:p>
            <a:r>
              <a:rPr lang="ru-RU" dirty="0"/>
              <a:t>12 сентября 2008 года произошла самая крупная железнодорожная катастрофа в США в пригороде Лос-Анджелеса - </a:t>
            </a:r>
            <a:r>
              <a:rPr lang="ru-RU" dirty="0" err="1"/>
              <a:t>Чатсуэрт</a:t>
            </a:r>
            <a:r>
              <a:rPr lang="ru-RU" dirty="0"/>
              <a:t>. Поезд, в котором находилось 222 пассажира, не остановился на красный сигнал семафора. В результате пассажирский и встречный товарный поезд столкнулись. Виновником железнодорожной катастрофы признан машинист компании </a:t>
            </a:r>
            <a:r>
              <a:rPr lang="ru-RU" dirty="0" err="1"/>
              <a:t>Metrolink</a:t>
            </a:r>
            <a:r>
              <a:rPr lang="ru-RU" dirty="0"/>
              <a:t> Роберт Санчес, который во время движения набирал SMS-сообщение. В результате лобового столкновения товарного и пассажирского поездов 25 человек погибли и 135 были ранены. Это крушение стало самой серьезной железнодорожной катастрофой в США с 1993 года</a:t>
            </a:r>
          </a:p>
        </p:txBody>
      </p:sp>
      <p:pic>
        <p:nvPicPr>
          <p:cNvPr id="2050" name="Picture 2" descr="http://i.domik.net/pic/publication_118451_img6b16382bcebaccae3f22213119e0e01d_300x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5798" y="3282685"/>
            <a:ext cx="2857500" cy="1990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48383024"/>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0" dirty="0"/>
              <a:t>Крушение стратегического бомбардировщика B-2 (</a:t>
            </a:r>
            <a:r>
              <a:rPr lang="ru-RU" b="0" dirty="0" err="1"/>
              <a:t>Стелс</a:t>
            </a:r>
            <a:r>
              <a:rPr lang="ru-RU" b="0" dirty="0"/>
              <a:t>)</a:t>
            </a:r>
            <a:endParaRPr lang="ru-RU" dirty="0"/>
          </a:p>
        </p:txBody>
      </p:sp>
      <p:sp>
        <p:nvSpPr>
          <p:cNvPr id="3" name="Объект 2"/>
          <p:cNvSpPr>
            <a:spLocks noGrp="1"/>
          </p:cNvSpPr>
          <p:nvPr>
            <p:ph idx="1"/>
          </p:nvPr>
        </p:nvSpPr>
        <p:spPr>
          <a:xfrm>
            <a:off x="474328" y="2281665"/>
            <a:ext cx="7482140" cy="4142886"/>
          </a:xfrm>
        </p:spPr>
        <p:txBody>
          <a:bodyPr>
            <a:normAutofit lnSpcReduction="10000"/>
          </a:bodyPr>
          <a:lstStyle/>
          <a:p>
            <a:r>
              <a:rPr lang="ru-RU" dirty="0"/>
              <a:t>23 февраля 2008 на авиабазе Андерсен (Гуам) впервые в истории разбился новейший самолет типа "Стратегический бомбардировщик B-2" (серийный номер 89-0127, "Дух Канзаса" . Бомбардировщик зацепил крылом бетонную полосу сразу же после взлета и загорелся. Пилотам удалось благополучно катапультироваться. Потери от крушения самолета военные оценили в 1,4 млрд. долларов. Напомним, что на острове Гуам, входящем в группу Марианских островов, базируются американские атомные подлодки и стратегическая авиация, нацеленная на Азию. Как показало расследование инцидента, неправильные показания датчиков давления воздуха вынудили компьютер дать команду на резкий набор высоты во время взлета, что вызвало потерю скорости и привело к аварии</a:t>
            </a:r>
          </a:p>
        </p:txBody>
      </p:sp>
      <p:pic>
        <p:nvPicPr>
          <p:cNvPr id="3074" name="Picture 2" descr="http://www.vistaview360.com/images/disasters/08-b2-bomber-crash.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39596" y="2707574"/>
            <a:ext cx="3775157" cy="29630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66200804"/>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0" dirty="0"/>
              <a:t> Авария танкера </a:t>
            </a:r>
            <a:r>
              <a:rPr lang="en-US" b="0" dirty="0" err="1"/>
              <a:t>ExxonValdez</a:t>
            </a:r>
            <a:endParaRPr lang="ru-RU" dirty="0"/>
          </a:p>
        </p:txBody>
      </p:sp>
      <p:sp>
        <p:nvSpPr>
          <p:cNvPr id="3" name="Объект 2"/>
          <p:cNvSpPr>
            <a:spLocks noGrp="1"/>
          </p:cNvSpPr>
          <p:nvPr>
            <p:ph idx="1"/>
          </p:nvPr>
        </p:nvSpPr>
        <p:spPr>
          <a:xfrm>
            <a:off x="379325" y="2305414"/>
            <a:ext cx="6674618" cy="4142887"/>
          </a:xfrm>
        </p:spPr>
        <p:txBody>
          <a:bodyPr>
            <a:normAutofit fontScale="92500" lnSpcReduction="10000"/>
          </a:bodyPr>
          <a:lstStyle/>
          <a:p>
            <a:r>
              <a:rPr lang="ru-RU" dirty="0"/>
              <a:t>24 марта 1989 года на Аляске в заливе Принца Уильяма, вышедший из терминала в </a:t>
            </a:r>
            <a:r>
              <a:rPr lang="ru-RU" dirty="0" err="1"/>
              <a:t>Валдезе</a:t>
            </a:r>
            <a:r>
              <a:rPr lang="ru-RU" dirty="0"/>
              <a:t>, заполненный нефтью танкер </a:t>
            </a:r>
            <a:r>
              <a:rPr lang="ru-RU" dirty="0" err="1"/>
              <a:t>Exxon</a:t>
            </a:r>
            <a:r>
              <a:rPr lang="ru-RU" dirty="0"/>
              <a:t> </a:t>
            </a:r>
            <a:r>
              <a:rPr lang="ru-RU" dirty="0" err="1"/>
              <a:t>Valdez</a:t>
            </a:r>
            <a:r>
              <a:rPr lang="ru-RU" dirty="0"/>
              <a:t> наскочил на риф, что привело к крупнейшей в истории экологической катастрофе на море. По словам ученых, следствием разлива стало резкое уменьшение популяций рыб, в том числе горбуши, а на восстановление некоторых ареалов чувствительной природы Арктики потребуется не менее 30 лет. В первые месяцы в зонах поражения погибли свыше 5 тыс. каланов, сотни тюленей, десятки китов и около миллиона птиц. Пострадали и береговые животные - бурые медведи, олени, норки и др. Через несколько лет проявилось беспрецедентное сокращение численности популяции сельди и значительное снижение численности горбуши</a:t>
            </a:r>
          </a:p>
        </p:txBody>
      </p:sp>
      <p:pic>
        <p:nvPicPr>
          <p:cNvPr id="4098" name="Picture 2" descr="http://www.mse-consulting.com/pictures/common/industries/Exxon-Valdez.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47024" y="2956776"/>
            <a:ext cx="4060165" cy="28401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43613473"/>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0" dirty="0"/>
              <a:t>Взрыв на нефтяной платформе </a:t>
            </a:r>
            <a:r>
              <a:rPr lang="ru-RU" b="0" dirty="0" err="1"/>
              <a:t>PiperAlpha</a:t>
            </a:r>
            <a:endParaRPr lang="ru-RU" dirty="0"/>
          </a:p>
        </p:txBody>
      </p:sp>
      <p:sp>
        <p:nvSpPr>
          <p:cNvPr id="3" name="Объект 2"/>
          <p:cNvSpPr>
            <a:spLocks noGrp="1"/>
          </p:cNvSpPr>
          <p:nvPr>
            <p:ph idx="1"/>
          </p:nvPr>
        </p:nvSpPr>
        <p:spPr>
          <a:xfrm>
            <a:off x="379325" y="2293539"/>
            <a:ext cx="6959626" cy="4178513"/>
          </a:xfrm>
        </p:spPr>
        <p:txBody>
          <a:bodyPr>
            <a:normAutofit fontScale="92500" lnSpcReduction="10000"/>
          </a:bodyPr>
          <a:lstStyle/>
          <a:p>
            <a:r>
              <a:rPr lang="ru-RU" dirty="0"/>
              <a:t>6 июля 1988 года на нефтяной платформе </a:t>
            </a:r>
            <a:r>
              <a:rPr lang="ru-RU" dirty="0" err="1"/>
              <a:t>Piper</a:t>
            </a:r>
            <a:r>
              <a:rPr lang="ru-RU" dirty="0"/>
              <a:t> </a:t>
            </a:r>
            <a:r>
              <a:rPr lang="ru-RU" dirty="0" err="1"/>
              <a:t>Alpha</a:t>
            </a:r>
            <a:r>
              <a:rPr lang="ru-RU" dirty="0"/>
              <a:t>, находившейся в Северном море, случилась крупнейшая катастрофа в истории данной отрасли. В результате утечки газа и последующего взрыва, а также в результате непродуманных и нерешительных действий персонала погибло 167 человек из 226 находившихся в тот момент на платформе. Сразу же после взрыва на платформе была прекращена добыча нефти и газа, однако в связи с тем, что трубопроводы платформы были подключены к общей сети, по которым шли углеводороды с других платформ, а на тех добычу и подачу нефти и газа в трубопровод долгое время не решались остановить (ждали разрешение высшего руководства компании) огромное количество углеводородов продолжило поступать по трубопроводам, что поддерживало пожар. Ущерб составил 3,4 млрд. долларов.</a:t>
            </a:r>
            <a:br>
              <a:rPr lang="ru-RU" dirty="0"/>
            </a:br>
            <a:endParaRPr lang="ru-RU" dirty="0"/>
          </a:p>
        </p:txBody>
      </p:sp>
      <p:pic>
        <p:nvPicPr>
          <p:cNvPr id="5122" name="Picture 2" descr="http://i185.photobucket.com/albums/x280/icebergslim1047/blownupoilri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56222" y="2968831"/>
            <a:ext cx="3525776" cy="25002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2549277"/>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0" dirty="0"/>
              <a:t>Взрыв космического челнока "Челленджер"</a:t>
            </a:r>
            <a:endParaRPr lang="ru-RU" dirty="0"/>
          </a:p>
        </p:txBody>
      </p:sp>
      <p:sp>
        <p:nvSpPr>
          <p:cNvPr id="3" name="Объект 2"/>
          <p:cNvSpPr>
            <a:spLocks noGrp="1"/>
          </p:cNvSpPr>
          <p:nvPr>
            <p:ph idx="1"/>
          </p:nvPr>
        </p:nvSpPr>
        <p:spPr>
          <a:xfrm>
            <a:off x="391200" y="2257913"/>
            <a:ext cx="6864623" cy="4249765"/>
          </a:xfrm>
        </p:spPr>
        <p:txBody>
          <a:bodyPr>
            <a:normAutofit fontScale="92500" lnSpcReduction="20000"/>
          </a:bodyPr>
          <a:lstStyle/>
          <a:p>
            <a:r>
              <a:rPr lang="ru-RU" dirty="0"/>
              <a:t>28 января 1986 года мир потрясла катастрофа, произошедшая с шаттлом "Челленджер". На 73-й секунде полета из-за </a:t>
            </a:r>
            <a:r>
              <a:rPr lang="ru-RU" dirty="0" err="1"/>
              <a:t>негерметичности</a:t>
            </a:r>
            <a:r>
              <a:rPr lang="ru-RU" dirty="0"/>
              <a:t> уплотнителя одного из твердотопливных ускорителей космический челнок с семью астронавтами на борту взорвался. В тот страшный день в небе над Флоридой погибли </a:t>
            </a:r>
            <a:r>
              <a:rPr lang="ru-RU" dirty="0" err="1"/>
              <a:t>Фрэнсис</a:t>
            </a:r>
            <a:r>
              <a:rPr lang="ru-RU" dirty="0"/>
              <a:t> Скоби, Майкл Смит, Рональд </a:t>
            </a:r>
            <a:r>
              <a:rPr lang="ru-RU" dirty="0" err="1"/>
              <a:t>Макнейр</a:t>
            </a:r>
            <a:r>
              <a:rPr lang="ru-RU" dirty="0"/>
              <a:t>, </a:t>
            </a:r>
            <a:r>
              <a:rPr lang="ru-RU" dirty="0" err="1"/>
              <a:t>Эллисон</a:t>
            </a:r>
            <a:r>
              <a:rPr lang="ru-RU" dirty="0"/>
              <a:t> </a:t>
            </a:r>
            <a:r>
              <a:rPr lang="ru-RU" dirty="0" err="1"/>
              <a:t>Онизука</a:t>
            </a:r>
            <a:r>
              <a:rPr lang="ru-RU" dirty="0"/>
              <a:t>, Грегори Джарвис, </a:t>
            </a:r>
            <a:r>
              <a:rPr lang="ru-RU" dirty="0" err="1"/>
              <a:t>Джудит</a:t>
            </a:r>
            <a:r>
              <a:rPr lang="ru-RU" dirty="0"/>
              <a:t> Резник и Кристи </a:t>
            </a:r>
            <a:r>
              <a:rPr lang="ru-RU" dirty="0" err="1"/>
              <a:t>Маколифф</a:t>
            </a:r>
            <a:r>
              <a:rPr lang="ru-RU" dirty="0"/>
              <a:t> - школьная учительница, которая стала первым в истории NASA гражданским членом экипажа шаттла. В тот момент, когда на высоте девяти миль в голубом небе над Флоридой вдруг возник огненный апельсиново-белый шар, навсегда испарилось благодушное отношение человечества к космическим полетам. На замену </a:t>
            </a:r>
            <a:r>
              <a:rPr lang="ru-RU" dirty="0" err="1"/>
              <a:t>кораЙошкин-лепёшкин</a:t>
            </a:r>
            <a:r>
              <a:rPr lang="ru-RU" dirty="0"/>
              <a:t> в 1986-м ушло 2 </a:t>
            </a:r>
            <a:r>
              <a:rPr lang="ru-RU" dirty="0" err="1"/>
              <a:t>млрд.долларов</a:t>
            </a:r>
            <a:r>
              <a:rPr lang="ru-RU" dirty="0"/>
              <a:t>, расследование, исправление недоработок и восстановление утраченного оборудования потребовали 450 млн. долларов (4,5 млрд. долларов и 1 млрд. долларов соответственно в нынешних ценах).</a:t>
            </a:r>
          </a:p>
        </p:txBody>
      </p:sp>
      <p:pic>
        <p:nvPicPr>
          <p:cNvPr id="6146" name="Picture 2" descr="http://media.cleveland.com/nationworld_impact/photo/space-shuttle-challengerjpg-ff9375e2f0d3b75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22037" y="2980706"/>
            <a:ext cx="3656404" cy="25121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55229542"/>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0" dirty="0"/>
              <a:t> Авария танкера </a:t>
            </a:r>
            <a:r>
              <a:rPr lang="en-US" b="0" dirty="0"/>
              <a:t>Prestige</a:t>
            </a:r>
            <a:endParaRPr lang="ru-RU" dirty="0"/>
          </a:p>
        </p:txBody>
      </p:sp>
      <p:sp>
        <p:nvSpPr>
          <p:cNvPr id="3" name="Объект 2"/>
          <p:cNvSpPr>
            <a:spLocks noGrp="1"/>
          </p:cNvSpPr>
          <p:nvPr>
            <p:ph idx="1"/>
          </p:nvPr>
        </p:nvSpPr>
        <p:spPr>
          <a:xfrm>
            <a:off x="509954" y="2317290"/>
            <a:ext cx="6745870" cy="4131012"/>
          </a:xfrm>
        </p:spPr>
        <p:txBody>
          <a:bodyPr>
            <a:normAutofit/>
          </a:bodyPr>
          <a:lstStyle/>
          <a:p>
            <a:r>
              <a:rPr lang="ru-RU" dirty="0"/>
              <a:t>Танкер </a:t>
            </a:r>
            <a:r>
              <a:rPr lang="ru-RU" dirty="0" err="1"/>
              <a:t>Prestige</a:t>
            </a:r>
            <a:r>
              <a:rPr lang="ru-RU" dirty="0"/>
              <a:t>, принадлежащий либерийской компании </a:t>
            </a:r>
            <a:r>
              <a:rPr lang="ru-RU" dirty="0" err="1"/>
              <a:t>Universe</a:t>
            </a:r>
            <a:r>
              <a:rPr lang="ru-RU" dirty="0"/>
              <a:t> </a:t>
            </a:r>
            <a:r>
              <a:rPr lang="ru-RU" dirty="0" err="1"/>
              <a:t>Maritime</a:t>
            </a:r>
            <a:r>
              <a:rPr lang="ru-RU" dirty="0"/>
              <a:t>, под флагом Багамских островов попал в мощный циклон у берегов Галисии 12 ноября. В корпусе танкера образовалась 50-метровая трещина, через которую начал вытекать мазут из резервуаров. Для транспортировки судна из района активного рыболовства были вызваны четыре испанских буксира, однако 19 ноября уже на траверзе Португалии </a:t>
            </a:r>
            <a:r>
              <a:rPr lang="ru-RU" dirty="0" err="1"/>
              <a:t>Prestige</a:t>
            </a:r>
            <a:r>
              <a:rPr lang="ru-RU" dirty="0"/>
              <a:t> разломился пополам и затонул на глубине около 1 км. в море попало 20 млн. галлонов нефти. В результате аварии погибло 300 тыс. птиц. Полная очистка акватории стоила 12 </a:t>
            </a:r>
            <a:r>
              <a:rPr lang="ru-RU" dirty="0" err="1"/>
              <a:t>млрд.долларов</a:t>
            </a:r>
            <a:r>
              <a:rPr lang="ru-RU" dirty="0"/>
              <a:t>, однако полностью оценить ущерб, нанесенный экосистеме, невозможно. </a:t>
            </a:r>
          </a:p>
        </p:txBody>
      </p:sp>
      <p:pic>
        <p:nvPicPr>
          <p:cNvPr id="7170" name="Picture 2" descr="http://i.domik.net/pic/publication_118451_imgb51b687986c4458a453831c83ae8180c.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87647" y="2790702"/>
            <a:ext cx="4572000" cy="2939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83061049"/>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Цитаты">
  <a:themeElements>
    <a:clrScheme name="Цитаты">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Цитаты">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Цитаты">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TC103457503[[fn=Допускает цитирование]]</Template>
  <TotalTime>40</TotalTime>
  <Words>1127</Words>
  <Application>Microsoft Office PowerPoint</Application>
  <PresentationFormat>Произвольный</PresentationFormat>
  <Paragraphs>24</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Цитаты</vt:lpstr>
      <vt:lpstr>10 самыхсамых дорогостоящих несчастных случаев в истории современного мира</vt:lpstr>
      <vt:lpstr>Крушение титаника</vt:lpstr>
      <vt:lpstr> Падение бензовоза со стометрового моста в Германии (358 млн.долларов) </vt:lpstr>
      <vt:lpstr>Столкновение пассажирского поезда MetroLink с грузовым составом</vt:lpstr>
      <vt:lpstr>Крушение стратегического бомбардировщика B-2 (Стелс)</vt:lpstr>
      <vt:lpstr> Авария танкера ExxonValdez</vt:lpstr>
      <vt:lpstr>Взрыв на нефтяной платформе PiperAlpha</vt:lpstr>
      <vt:lpstr>Взрыв космического челнока "Челленджер"</vt:lpstr>
      <vt:lpstr> Авария танкера Prestige</vt:lpstr>
      <vt:lpstr>Крушение космического челнока "Колумбия"</vt:lpstr>
      <vt:lpstr> Взрыв реактора на Чернобыльской АЭС</vt:lpstr>
      <vt:lpstr>Слайд 12</vt:lpstr>
      <vt:lpstr>Работа Ефименко Владислава 9 – А учитель основ здоровья  Губа Т.Н.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самыхсамых дорогостоящих несчастных случаев в истории современного мира</dc:title>
  <dc:creator>Wlad</dc:creator>
  <cp:lastModifiedBy>Admin</cp:lastModifiedBy>
  <cp:revision>6</cp:revision>
  <dcterms:created xsi:type="dcterms:W3CDTF">2013-09-30T13:35:03Z</dcterms:created>
  <dcterms:modified xsi:type="dcterms:W3CDTF">2014-09-08T19:11:08Z</dcterms:modified>
</cp:coreProperties>
</file>