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5"/>
  </p:notesMasterIdLst>
  <p:sldIdLst>
    <p:sldId id="256" r:id="rId2"/>
    <p:sldId id="308" r:id="rId3"/>
    <p:sldId id="280" r:id="rId4"/>
    <p:sldId id="262" r:id="rId5"/>
    <p:sldId id="257" r:id="rId6"/>
    <p:sldId id="282" r:id="rId7"/>
    <p:sldId id="286" r:id="rId8"/>
    <p:sldId id="295" r:id="rId9"/>
    <p:sldId id="289" r:id="rId10"/>
    <p:sldId id="275" r:id="rId11"/>
    <p:sldId id="278" r:id="rId12"/>
    <p:sldId id="271" r:id="rId13"/>
    <p:sldId id="291" r:id="rId14"/>
    <p:sldId id="260" r:id="rId15"/>
    <p:sldId id="300" r:id="rId16"/>
    <p:sldId id="299" r:id="rId17"/>
    <p:sldId id="277" r:id="rId18"/>
    <p:sldId id="290" r:id="rId19"/>
    <p:sldId id="298" r:id="rId20"/>
    <p:sldId id="307" r:id="rId21"/>
    <p:sldId id="302" r:id="rId22"/>
    <p:sldId id="297" r:id="rId23"/>
    <p:sldId id="303" r:id="rId24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5"/>
        <p:sld r:id="rId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191EFF"/>
    <a:srgbClr val="BC0000"/>
    <a:srgbClr val="FFE393"/>
    <a:srgbClr val="FFD661"/>
    <a:srgbClr val="FFFFFF"/>
    <a:srgbClr val="C39797"/>
    <a:srgbClr val="E0A5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268" autoAdjust="0"/>
    <p:restoredTop sz="86323" autoAdjust="0"/>
  </p:normalViewPr>
  <p:slideViewPr>
    <p:cSldViewPr>
      <p:cViewPr>
        <p:scale>
          <a:sx n="60" d="100"/>
          <a:sy n="60" d="100"/>
        </p:scale>
        <p:origin x="-49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9BBCE-45AC-4A91-80CF-6CBE6E7522E8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31FB40-1250-4442-9D33-D090EAFC64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D203B-A678-4195-9164-950458DA5A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8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D71C4-2F18-4214-9F92-47478FE96EEE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1E98D0-BD85-42EE-9BF5-BED5635F67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6EB05-ADFB-4D56-B045-2DCB3C7305B4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E4551-E440-4FDC-9171-C330077A41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DFE84-750A-4274-84AB-367AA31AB067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25338-A65D-4CA1-A400-A9EC0FA6FF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3971AA-2FCE-4BA9-8A5D-7D703971217B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DED3A-6E9A-46C9-A98D-D7D6AD300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E884A-BB2F-4570-8F8D-EB38C1729089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9CCF4F-BA2D-4CCA-A3A7-F00D3759C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D46703-5909-42A0-8EA5-04D06916EC47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EBE6C-DE00-407A-8A4A-29B944183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13881A-58F2-4913-8101-865182637071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7216D-ABD4-494C-9035-1BCA581F1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E7B56-CEEB-48DE-AD8C-743E968FCEFE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2874C-F318-49DB-B7C1-E58965363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34552-A7B7-49F0-AD79-CAE720EFE810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5C99E5-60F4-41EA-AA6B-9DD47A3081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5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BF88F-A2CB-4BE2-A52F-E0EA46E197AA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C83D9-DC93-4339-A870-4F7385C67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9B92C-B0CC-421B-B0B3-A466CE2E07C9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5E90B-EC51-48B2-94F0-96C9643F6A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8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530985-F9A5-4F9B-A779-60C09DA27D70}" type="datetimeFigureOut">
              <a:rPr lang="ru-RU"/>
              <a:pPr>
                <a:defRPr/>
              </a:pPr>
              <a:t>25.04.2010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325664-752F-42A5-9AE9-CE4B4189B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BDAD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BDADD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C9C9C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C9C9C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9C9C9C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86124"/>
            <a:ext cx="9144000" cy="3571876"/>
          </a:xfrm>
          <a:solidFill>
            <a:srgbClr val="000099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FFFF"/>
                </a:solidFill>
              </a:rPr>
              <a:t>МОДИФИКОВАНЫЕ ПРОДУКТЫ   И ВСЁ ЧТО СНИМИ СВЯЗАНО </a:t>
            </a:r>
            <a:endParaRPr lang="ru-RU" sz="66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286125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УЗНАЙ ТО ЧТО ОТ ТЕБЯ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СКРЫВАЮТ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300" b="1" i="1" u="sng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7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00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i="1" u="sng" spc="300" dirty="0" smtClean="0">
                <a:solidFill>
                  <a:srgbClr val="C00000"/>
                </a:solidFill>
                <a:effectLst/>
              </a:rPr>
              <a:t>Опасность ГМО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-571500"/>
            <a:ext cx="8183562" cy="255587"/>
          </a:xfrm>
        </p:spPr>
        <p:txBody>
          <a:bodyPr>
            <a:normAutofit fontScale="3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4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u="sng" spc="-3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3900" b="1" i="1" u="sng" spc="-3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ни один ученый не может гарантировать полную безопасность трансгенного растения для человека</a:t>
            </a:r>
            <a:r>
              <a:rPr lang="ru-RU" sz="3900" b="1" u="sng" spc="-3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». </a:t>
            </a:r>
            <a:endParaRPr lang="ru-RU" sz="3900" b="1" spc="-300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Подобные результаты научной деятельности, считает ученый,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u="sng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3900" b="1" i="1" u="sng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потенциально опасны до тех пор, пока не будет доказана их безопасность</a:t>
            </a:r>
            <a:r>
              <a:rPr lang="ru-RU" sz="3900" b="1" u="sng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».</a:t>
            </a:r>
            <a:endParaRPr lang="ru-RU" sz="3900" u="sng" dirty="0"/>
          </a:p>
        </p:txBody>
      </p:sp>
    </p:spTree>
    <p:custDataLst>
      <p:tags r:id="rId1"/>
    </p:custDataLst>
  </p:cSld>
  <p:clrMapOvr>
    <a:masterClrMapping/>
  </p:clrMapOvr>
  <p:transition advTm="187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85750"/>
            <a:ext cx="9144000" cy="7143750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Профессор Владимир Кузнецов привел официальные данные, согласно которым ГМО содержатся в 10% продаваемой в мире продукции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питания.</a:t>
            </a:r>
          </a:p>
        </p:txBody>
      </p:sp>
    </p:spTree>
  </p:cSld>
  <p:clrMapOvr>
    <a:masterClrMapping/>
  </p:clrMapOvr>
  <p:transition advTm="634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200" b="1" u="sng" smtClean="0">
                <a:solidFill>
                  <a:srgbClr val="BC0000"/>
                </a:solidFill>
              </a:rPr>
              <a:t>В РФ до сих пор не разрешено выращивать ни одно трансгенное растение</a:t>
            </a:r>
            <a:r>
              <a:rPr lang="ru-RU" sz="4200" b="1" smtClean="0">
                <a:solidFill>
                  <a:srgbClr val="BC0000"/>
                </a:solidFill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200" b="1" smtClean="0">
              <a:solidFill>
                <a:srgbClr val="BC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BC0000"/>
                </a:solidFill>
              </a:rPr>
              <a:t> В последние годы, согласно решению Минздрава, проводится обязательная регистрация пищевых продуктов с трансгенными компонентами.</a:t>
            </a:r>
          </a:p>
        </p:txBody>
      </p:sp>
      <p:pic>
        <p:nvPicPr>
          <p:cNvPr id="5" name="Рисунок 4" descr="200842173637_ger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2343147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00375" y="2786063"/>
            <a:ext cx="3311525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00375" y="3357563"/>
            <a:ext cx="3311525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751" y="1714488"/>
            <a:ext cx="2178249" cy="293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2"/>
    </p:custDataLst>
  </p:cSld>
  <p:clrMapOvr>
    <a:masterClrMapping/>
  </p:clrMapOvr>
  <p:transition advTm="199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2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2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050" dirty="0">
              <a:solidFill>
                <a:srgbClr val="BC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6429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rgbClr val="BC0000"/>
                </a:solidFill>
              </a:rPr>
              <a:t>К сожалению, посоветовать внимательно читать этикетки мы вам не можем. Маркировка не стала практикой для наших производителей. </a:t>
            </a:r>
          </a:p>
        </p:txBody>
      </p:sp>
      <p:pic>
        <p:nvPicPr>
          <p:cNvPr id="4" name="Рисунок 3" descr="34406292_e14oct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03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8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6436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rgbClr val="BC0000"/>
                </a:solidFill>
              </a:rPr>
              <a:t>Снижение мировых цен на продукты и зерновые имеет свой позитив. Оно замедлит не только развитие экономик стран, но и распространение генетически модифицированных культур.</a:t>
            </a:r>
            <a:r>
              <a:rPr lang="ru-RU" sz="3200" b="1" smtClean="0">
                <a:solidFill>
                  <a:srgbClr val="BC0000"/>
                </a:solidFill>
              </a:rPr>
              <a:t> </a:t>
            </a:r>
          </a:p>
          <a:p>
            <a:pPr eaLnBrk="1" hangingPunct="1"/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15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0099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i="1" u="sng" dirty="0" smtClean="0">
                <a:solidFill>
                  <a:srgbClr val="C00000"/>
                </a:solidFill>
              </a:rPr>
              <a:t>Мнение сторонников ГМО</a:t>
            </a:r>
            <a:r>
              <a:rPr lang="ru-RU" sz="8800" i="1" u="sng" dirty="0" smtClean="0">
                <a:solidFill>
                  <a:srgbClr val="FF0000"/>
                </a:solidFill>
              </a:rPr>
              <a:t/>
            </a:r>
            <a:br>
              <a:rPr lang="ru-RU" sz="8800" i="1" u="sng" dirty="0" smtClean="0">
                <a:solidFill>
                  <a:srgbClr val="FF0000"/>
                </a:solidFill>
              </a:rPr>
            </a:br>
            <a:r>
              <a:rPr lang="ru-RU" sz="800" i="1" u="sng" dirty="0" smtClean="0">
                <a:solidFill>
                  <a:srgbClr val="FF0000"/>
                </a:solidFill>
              </a:rPr>
              <a:t/>
            </a:r>
            <a:br>
              <a:rPr lang="ru-RU" sz="800" i="1" u="sng" dirty="0" smtClean="0">
                <a:solidFill>
                  <a:srgbClr val="FF0000"/>
                </a:solidFill>
              </a:rPr>
            </a:br>
            <a:r>
              <a:rPr lang="ru-RU" sz="800" i="1" u="sng" dirty="0" smtClean="0">
                <a:solidFill>
                  <a:srgbClr val="FF0000"/>
                </a:solidFill>
              </a:rPr>
              <a:t/>
            </a:r>
            <a:br>
              <a:rPr lang="ru-RU" sz="800" i="1" u="sng" dirty="0" smtClean="0">
                <a:solidFill>
                  <a:srgbClr val="FF0000"/>
                </a:solidFill>
              </a:rPr>
            </a:br>
            <a:endParaRPr lang="ru-RU" sz="9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050" dirty="0">
              <a:solidFill>
                <a:srgbClr val="B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B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B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Использование ГМО </a:t>
            </a:r>
            <a:endParaRPr lang="en-US" sz="3600" b="1" dirty="0" smtClean="0">
              <a:solidFill>
                <a:srgbClr val="B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B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</a:t>
            </a:r>
            <a:r>
              <a:rPr lang="ru-RU" sz="3600" b="1" i="1" u="sng" dirty="0" smtClean="0">
                <a:solidFill>
                  <a:srgbClr val="B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 хозяйственно ценными качествами — устойчивостью к гербицидам, антибиотикам — дает реальную возможность для человечества решения проблем нехватки продовольствия, лекарств, истощения ресурсов</a:t>
            </a:r>
            <a:r>
              <a:rPr lang="ru-RU" sz="3600" b="1" dirty="0" smtClean="0">
                <a:solidFill>
                  <a:srgbClr val="B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».</a:t>
            </a:r>
            <a:endParaRPr lang="ru-RU" sz="3600" dirty="0">
              <a:solidFill>
                <a:srgbClr val="BC0000"/>
              </a:solidFill>
            </a:endParaRPr>
          </a:p>
        </p:txBody>
      </p:sp>
    </p:spTree>
  </p:cSld>
  <p:clrMapOvr>
    <a:masterClrMapping/>
  </p:clrMapOvr>
  <p:transition advTm="18875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050" dirty="0">
              <a:solidFill>
                <a:srgbClr val="B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Академик РАСХН, руководитель научно-исследовательского центра «Биоинженерия» Константин Скрябин считает трансгенне культуры шансом человечества на спасение от голода. Он утверждает, что трансгенные растения не опаснее заменителей сахара и инсулина, которые давно уже считаются лекарствами.</a:t>
            </a:r>
          </a:p>
        </p:txBody>
      </p:sp>
      <p:pic>
        <p:nvPicPr>
          <p:cNvPr id="4" name="Рисунок 3" descr="3e60ce5c6e40004c7c68076c559a55f0.jpg"/>
          <p:cNvPicPr>
            <a:picLocks noChangeAspect="1"/>
          </p:cNvPicPr>
          <p:nvPr/>
        </p:nvPicPr>
        <p:blipFill>
          <a:blip r:embed="rId3"/>
          <a:srcRect l="8906" t="-2925" r="7921" b="12245"/>
          <a:stretch>
            <a:fillRect/>
          </a:stretch>
        </p:blipFill>
        <p:spPr>
          <a:xfrm flipH="1">
            <a:off x="7643802" y="0"/>
            <a:ext cx="150019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advTm="256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5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i="1" u="sng" dirty="0" smtClean="0">
                <a:solidFill>
                  <a:srgbClr val="BC0000"/>
                </a:solidFill>
              </a:rPr>
              <a:t>Чья продукция содержит</a:t>
            </a:r>
            <a:r>
              <a:rPr lang="en-US" sz="9600" i="1" u="sng" dirty="0" smtClean="0">
                <a:solidFill>
                  <a:srgbClr val="BC0000"/>
                </a:solidFill>
              </a:rPr>
              <a:t> </a:t>
            </a:r>
            <a:r>
              <a:rPr lang="ru-RU" sz="9600" i="1" u="sng" dirty="0" smtClean="0">
                <a:solidFill>
                  <a:srgbClr val="BC0000"/>
                </a:solidFill>
              </a:rPr>
              <a:t>трансгенные компоненты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857233"/>
            <a:ext cx="8183562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Презентацию выполнили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ученики 9-В класса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Абрамов В.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Костусяк</a:t>
            </a:r>
            <a:r>
              <a:rPr lang="ru-RU" dirty="0" smtClean="0">
                <a:solidFill>
                  <a:srgbClr val="C00000"/>
                </a:solidFill>
              </a:rPr>
              <a:t> В.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Руководитель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учитель основ здоровья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Губа Т.Н.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BC0000"/>
                </a:solidFill>
              </a:rPr>
              <a:t>В перечень ГМ-продуктов вошла самая популярная в наших краях еда: колбасы, пельмени, каши быстрого приготовления, сосиски, сухие супы, консервированные овощи, шоколад. Экологи из компаний «Гринпис» и Всеукраинской экологической лиги включают в этот список и продукты самых известных марок. </a:t>
            </a:r>
          </a:p>
          <a:p>
            <a:pPr algn="ctr" eaLnBrk="1" hangingPunct="1"/>
            <a:endParaRPr lang="ru-RU" sz="3600" b="1" smtClean="0"/>
          </a:p>
        </p:txBody>
      </p:sp>
      <p:pic>
        <p:nvPicPr>
          <p:cNvPr id="4" name="Рисунок 3" descr="1m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500563"/>
            <a:ext cx="250031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d2a259a0b5f50f709104c35f3dfb8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642938"/>
            <a:ext cx="25622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8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86000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s3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928688"/>
            <a:ext cx="20002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91526831_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2928938"/>
            <a:ext cx="1454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s1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5143500"/>
            <a:ext cx="17494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2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3357563"/>
            <a:ext cx="15001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4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Kelloggs (Келлогс) — производит готовые завтраки, в том числе кукурузные хлопья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Nestle (Нестле) — производит шоколад, кофе, кофейные напитки, детское питание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Unilever (Юнилевер) — производит детское питание, майонезы, соусы и т.д.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Heinz Foods (Хайенц Фудс) — производит кетчупы, соусы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Hersheys (Хёршис) — производит шоколад, безалкогольные напитки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Coca-Cola (Кока-Кола) — Кока-Кола, Спрайт, Фанта, тоник «Кинли»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McDonalds (Макдональдс) — сеть «ресторанов» быстрого питания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Danon (Данон) — производит йогурты, кефир, творог, детское питание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Similac (Симилак) — производит детское питание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Cadbury (Кэдбери) — производит шоколад, какао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Mars (Марс) — производит шоколад Марс, Сникерс, Твикс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Pepsi</a:t>
            </a:r>
            <a:r>
              <a:rPr lang="en-US" b="1" dirty="0" smtClean="0">
                <a:solidFill>
                  <a:srgbClr val="BC0000"/>
                </a:solidFill>
              </a:rPr>
              <a:t>-</a:t>
            </a:r>
            <a:r>
              <a:rPr lang="ru-RU" b="1" dirty="0" smtClean="0">
                <a:solidFill>
                  <a:srgbClr val="BC0000"/>
                </a:solidFill>
              </a:rPr>
              <a:t>Co</a:t>
            </a:r>
            <a:r>
              <a:rPr lang="en-US" b="1" dirty="0" smtClean="0">
                <a:solidFill>
                  <a:srgbClr val="BC0000"/>
                </a:solidFill>
              </a:rPr>
              <a:t>la</a:t>
            </a:r>
            <a:r>
              <a:rPr lang="ru-RU" b="1" dirty="0" smtClean="0">
                <a:solidFill>
                  <a:srgbClr val="BC0000"/>
                </a:solidFill>
              </a:rPr>
              <a:t> (Пепси-Кола) — Пепси, Миринда, Севен-Ап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pic>
        <p:nvPicPr>
          <p:cNvPr id="5" name="Рисунок 4" descr="Dano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0"/>
            <a:ext cx="60721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ca-cola_logo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est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7181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epsi_Col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8938"/>
            <a:ext cx="48434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2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1835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BC0000"/>
                </a:solidFill>
              </a:rPr>
              <a:t>Перечень продуктов, где могут быть ГМО: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6072188"/>
          </a:xfrm>
        </p:spPr>
        <p:txBody>
          <a:bodyPr>
            <a:normAutofit fontScale="4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1. Соя и её формы (бобы, проростки, концентрат, мука, молоко и т. д.).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2. Кукуруза и её формы (мука, крупа, попкорн, масло, чипсы, крахмал, сиропы и т. д.).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3. Картофель и его формы (полуфабрикаты, сухое пюре, чипсы, крекеры, мука и т. д.).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4. Томаты и его формы (паста, пюре, соусы, кетчупы и т. д.).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5. Кабачки и продукты, произведённые с их использованием.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6. Сахарная свёкла, свёкла столовая, сахар, произведённый из сахарной свёклы.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7. Пшеница и продукты, произведённые с её использованием, в том числе хлеб и хлебобулочные изделия.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8. Масло подсолнечное.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9. Рис и продукты, его содержащие (мука, гранулы, хлопья, чипсы).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10. Морковь и продукты, её содержащие.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BC0000"/>
                </a:solidFill>
              </a:rPr>
              <a:t>11. Лук репчатый, шалот, порей и прочие луковичные овощи</a:t>
            </a:r>
          </a:p>
        </p:txBody>
      </p:sp>
      <p:pic>
        <p:nvPicPr>
          <p:cNvPr id="34820" name="Рисунок 3" descr="5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0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8438" y="0"/>
            <a:ext cx="132556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K0GPTWCARLO8NXCAO9ADSVCAQOMZHICAV2B9PGCAHAC8NICAQWSJY3CAUZF8SPCAY1XVQUCAUIRBP1CAZDQIRMCAHKUYTCCAKD0PRSCAQWWG35CAR1XP68CA3K68DDCAYTQ8SYCA4HXG31CA1FJSMFCA5X2T1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724400"/>
            <a:ext cx="2266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M2I5MHCAODM22JCATDC961CA36TKPFCABE52RSCA9F70KDCATA4GWPCAJPFTNQCA99JKETCA0IVZF6CAXEI61HCARTQKFQCAOP8LO9CATRFE8TCAKLCK8KCA0WWQC9CAGJPA4YCA3FSZQ2CAIWIHHKCA4VIP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8388"/>
            <a:ext cx="26273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3V3BBWCAXEFX52CAX9213ECAHFOSUFCAGSUTNCCAD3AHRLCAB4LK0RCAW5KB5WCAV2PXP0CAC8L84ICAN8NUODCALZ4WOACA2RNHD1CA3S73QPCALR0JY9CADU4PDSCAC01F95CAER44EGCA9HIR8YCA4FJF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2782888"/>
            <a:ext cx="17907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43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Продукты, которые часто оказываются генетически модифицированными: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Соевые бобы, соевое молоко, соевый соус.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Кукуруза и продукты ее переработки: замороженная и консервированная, попкорн, кукурузные чипсы, хлопья.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Рапс.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Рис и продукты его переработки: рисовые хлопья, рисовые чипсы.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Картофель и продукты его переработки: чипсы, крахмал.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Томаты и продукты их переработки: томатная паста, томатное пюре, томатный соус, кетчуп, томатный сок.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Супы и каши быстрого приготовления.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Консервы мясорастительные, рыборастительные.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BC0000"/>
                </a:solidFill>
              </a:rPr>
              <a:t>- Кондитерские изделия, шоколад.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3796" name="Рисунок 3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 descr="image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929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sah_ma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368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hips_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2838"/>
            <a:ext cx="284321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60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0099"/>
          </a:solidFill>
          <a:effectLst>
            <a:innerShdw blurRad="342900" dist="177800" dir="558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i="1" u="sng" dirty="0" smtClean="0">
                <a:solidFill>
                  <a:srgbClr val="BC0000"/>
                </a:solidFill>
              </a:rPr>
              <a:t>Что такое ГМО?</a:t>
            </a:r>
            <a:br>
              <a:rPr lang="ru-RU" sz="9600" i="1" u="sng" dirty="0" smtClean="0">
                <a:solidFill>
                  <a:srgbClr val="BC0000"/>
                </a:solidFill>
              </a:rPr>
            </a:br>
            <a:r>
              <a:rPr lang="ru-RU" sz="1000" i="1" u="sng" dirty="0">
                <a:solidFill>
                  <a:srgbClr val="BC0000"/>
                </a:solidFill>
              </a:rPr>
              <a:t/>
            </a:r>
            <a:br>
              <a:rPr lang="ru-RU" sz="1000" i="1" u="sng" dirty="0">
                <a:solidFill>
                  <a:srgbClr val="BC0000"/>
                </a:solidFill>
              </a:rPr>
            </a:br>
            <a:r>
              <a:rPr lang="ru-RU" sz="1000" i="1" u="sng" dirty="0" smtClean="0">
                <a:solidFill>
                  <a:srgbClr val="BC0000"/>
                </a:solidFill>
              </a:rPr>
              <a:t/>
            </a:r>
            <a:br>
              <a:rPr lang="ru-RU" sz="1000" i="1" u="sng" dirty="0" smtClean="0">
                <a:solidFill>
                  <a:srgbClr val="BC0000"/>
                </a:solidFill>
              </a:rPr>
            </a:br>
            <a:r>
              <a:rPr lang="ru-RU" sz="1000" i="1" u="sng" dirty="0" smtClean="0">
                <a:solidFill>
                  <a:srgbClr val="BC0000"/>
                </a:solidFill>
              </a:rPr>
              <a:t/>
            </a:r>
            <a:br>
              <a:rPr lang="ru-RU" sz="1000" i="1" u="sng" dirty="0" smtClean="0">
                <a:solidFill>
                  <a:srgbClr val="BC0000"/>
                </a:solidFill>
              </a:rPr>
            </a:br>
            <a:r>
              <a:rPr lang="ru-RU" sz="1000" i="1" u="sng" dirty="0" smtClean="0">
                <a:solidFill>
                  <a:srgbClr val="BC0000"/>
                </a:solidFill>
              </a:rPr>
              <a:t/>
            </a:r>
            <a:br>
              <a:rPr lang="ru-RU" sz="1000" i="1" u="sng" dirty="0" smtClean="0">
                <a:solidFill>
                  <a:srgbClr val="BC0000"/>
                </a:solidFill>
              </a:rPr>
            </a:br>
            <a:r>
              <a:rPr lang="ru-RU" sz="1000" i="1" u="sng" dirty="0" smtClean="0">
                <a:solidFill>
                  <a:srgbClr val="BC0000"/>
                </a:solidFill>
              </a:rPr>
              <a:t/>
            </a:r>
            <a:br>
              <a:rPr lang="ru-RU" sz="1000" i="1" u="sng" dirty="0" smtClean="0">
                <a:solidFill>
                  <a:srgbClr val="BC0000"/>
                </a:solidFill>
              </a:rPr>
            </a:br>
            <a:endParaRPr lang="ru-RU" sz="9600" i="1" u="sng" dirty="0" smtClean="0">
              <a:solidFill>
                <a:srgbClr val="BC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9479_1188907967_mone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5643563"/>
            <a:ext cx="1574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1" y="642918"/>
            <a:ext cx="7715305" cy="621508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191EFF"/>
                </a:solidFill>
              </a:rPr>
              <a:t>Что мы знаем о генетически модифицированных продуктах? Только то, что они дешевле, чем натуральные. Между тем, все чаще исследования свидетельствуют о том, что они содержат токсины и</a:t>
            </a:r>
            <a:r>
              <a:rPr lang="en-US" b="1" dirty="0" smtClean="0">
                <a:solidFill>
                  <a:srgbClr val="191EFF"/>
                </a:solidFill>
              </a:rPr>
              <a:t> </a:t>
            </a:r>
            <a:r>
              <a:rPr lang="ru-RU" b="1" dirty="0" smtClean="0">
                <a:solidFill>
                  <a:srgbClr val="191EFF"/>
                </a:solidFill>
              </a:rPr>
              <a:t>вызвать аллергию. Между тем, половина продукции на украинских прилавках завалена генетически модифицированными продуктами.</a:t>
            </a:r>
          </a:p>
        </p:txBody>
      </p:sp>
      <p:pic>
        <p:nvPicPr>
          <p:cNvPr id="7" name="Рисунок 6" descr="7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4572000"/>
            <a:ext cx="1071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0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00750"/>
            <a:ext cx="91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0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7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9388" y="0"/>
            <a:ext cx="13446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3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  <a:ln w="15875" cap="rnd">
            <a:solidFill>
              <a:schemeClr val="tx1"/>
            </a:solidFill>
          </a:ln>
          <a:effectLst>
            <a:innerShdw blurRad="63500" dist="50800" dir="2700000">
              <a:srgbClr val="FFD661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b="1" dirty="0" smtClean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b="1" dirty="0" smtClean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 ГМО для человека остался недоказанным, но употребление в пищу генетически</a:t>
            </a:r>
            <a:r>
              <a:rPr lang="en-US" sz="48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модифицированных организмов (ГМО) может быть опасно для здоровья человека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4">
            <a:lum bright="10000" contrast="-40000"/>
          </a:blip>
          <a:srcRect l="2643" t="-1414" r="4233" b="-177"/>
          <a:stretch>
            <a:fillRect/>
          </a:stretch>
        </p:blipFill>
        <p:spPr>
          <a:xfrm>
            <a:off x="3286116" y="1428736"/>
            <a:ext cx="2928958" cy="1635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1547813" y="141287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169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33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Гибриды с измененным набором генов. Производят для того, чтобы придать некоторые полезные свойства: устойчивость к вредителям, морозостойкость, урожайность, калорийность, размер и тому подобное. Так, в Китае еще в 1992 году выращивали табак, который «не боялся» вредных насекомых. Но начало массовому производству модифицированных продуктов положили США. </a:t>
            </a:r>
            <a:endParaRPr lang="ru-RU" sz="33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6.jpe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0"/>
            <a:ext cx="1643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9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2858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43313"/>
            <a:ext cx="1285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rticle_image-image-articl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B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В 1994 году появились помидоры, которые не портились при перевозке. В США трансгенная соя вытеснила обыкновенную. Разработали вид картофеля, устойчивый к колорадскому жуку, внедрив в него ген бактерии.</a:t>
            </a:r>
          </a:p>
        </p:txBody>
      </p:sp>
      <p:pic>
        <p:nvPicPr>
          <p:cNvPr id="4" name="Рисунок 3" descr="2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0"/>
            <a:ext cx="3071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3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103813"/>
            <a:ext cx="2571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4910ffc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0"/>
            <a:ext cx="33575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-357188" y="214290"/>
            <a:ext cx="9501188" cy="621508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BC0000"/>
                </a:solidFill>
              </a:rPr>
              <a:t>О небезопасности </a:t>
            </a:r>
            <a:r>
              <a:rPr lang="ru-RU" sz="3200" b="1" dirty="0" err="1" smtClean="0">
                <a:solidFill>
                  <a:srgbClr val="BC0000"/>
                </a:solidFill>
              </a:rPr>
              <a:t>трансгенных</a:t>
            </a:r>
            <a:r>
              <a:rPr lang="ru-RU" sz="3200" b="1" dirty="0" smtClean="0">
                <a:solidFill>
                  <a:srgbClr val="BC0000"/>
                </a:solidFill>
              </a:rPr>
              <a:t> культур активно заговорили с конца 1998 года. Сначала британский иммунолог Арманд </a:t>
            </a:r>
            <a:r>
              <a:rPr lang="ru-RU" sz="3200" b="1" dirty="0" err="1" smtClean="0">
                <a:solidFill>
                  <a:srgbClr val="BC0000"/>
                </a:solidFill>
              </a:rPr>
              <a:t>Путзтаи</a:t>
            </a:r>
            <a:r>
              <a:rPr lang="ru-RU" sz="3200" b="1" dirty="0" smtClean="0">
                <a:solidFill>
                  <a:srgbClr val="BC0000"/>
                </a:solidFill>
              </a:rPr>
              <a:t> (Armand Putztai) в телевизионном интервью объявил, что он обнаружил снижение иммунитета у крыс, которых кормили модифицированным картофелем. Не заставило себя ждать и сообщение о том, что питающиеся </a:t>
            </a:r>
            <a:r>
              <a:rPr lang="ru-RU" sz="3200" b="1" dirty="0" err="1" smtClean="0">
                <a:solidFill>
                  <a:srgbClr val="BC0000"/>
                </a:solidFill>
              </a:rPr>
              <a:t>трансгенными</a:t>
            </a:r>
            <a:r>
              <a:rPr lang="ru-RU" sz="3200" b="1" dirty="0" smtClean="0">
                <a:solidFill>
                  <a:srgbClr val="BC0000"/>
                </a:solidFill>
              </a:rPr>
              <a:t> растениями живые организмы могут </a:t>
            </a:r>
            <a:r>
              <a:rPr lang="ru-RU" sz="3200" b="1" dirty="0" err="1" smtClean="0">
                <a:solidFill>
                  <a:srgbClr val="BC0000"/>
                </a:solidFill>
              </a:rPr>
              <a:t>мутировать</a:t>
            </a:r>
            <a:r>
              <a:rPr lang="ru-RU" sz="3200" b="1" dirty="0" smtClean="0">
                <a:solidFill>
                  <a:srgbClr val="BC0000"/>
                </a:solidFill>
              </a:rPr>
              <a:t>. </a:t>
            </a:r>
          </a:p>
        </p:txBody>
      </p:sp>
      <p:pic>
        <p:nvPicPr>
          <p:cNvPr id="8" name="Рисунок 7" descr="article_image-image-artic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2292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endCxn id="14" idx="3"/>
          </p:cNvCxnSpPr>
          <p:nvPr/>
        </p:nvCxnSpPr>
        <p:spPr>
          <a:xfrm rot="10800000" flipV="1">
            <a:off x="1478894" y="1214421"/>
            <a:ext cx="3235950" cy="1796263"/>
          </a:xfrm>
          <a:prstGeom prst="straightConnector1">
            <a:avLst/>
          </a:prstGeom>
          <a:ln>
            <a:solidFill>
              <a:srgbClr val="BC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3" idx="0"/>
          </p:cNvCxnSpPr>
          <p:nvPr/>
        </p:nvCxnSpPr>
        <p:spPr>
          <a:xfrm>
            <a:off x="5429256" y="1000108"/>
            <a:ext cx="2091431" cy="2071702"/>
          </a:xfrm>
          <a:prstGeom prst="straightConnector1">
            <a:avLst/>
          </a:prstGeom>
          <a:ln>
            <a:solidFill>
              <a:srgbClr val="BC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 descr="2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071810"/>
            <a:ext cx="1039590" cy="813592"/>
          </a:xfrm>
          <a:prstGeom prst="roundRect">
            <a:avLst>
              <a:gd name="adj" fmla="val 291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71744"/>
            <a:ext cx="1121736" cy="877881"/>
          </a:xfrm>
          <a:prstGeom prst="roundRect">
            <a:avLst>
              <a:gd name="adj" fmla="val 311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339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BC0000"/>
                </a:solidFill>
              </a:rPr>
              <a:t>  Доктора биологических наук человека нарушили один из основных законов эволюции — запрет на обмен генетической информацией между далеко отстоящими видами. Вмешались в естественные природные процессы, и </a:t>
            </a:r>
            <a:r>
              <a:rPr lang="ru-RU" b="1" dirty="0" err="1" smtClean="0">
                <a:solidFill>
                  <a:srgbClr val="BC0000"/>
                </a:solidFill>
              </a:rPr>
              <a:t>должены</a:t>
            </a:r>
            <a:r>
              <a:rPr lang="ru-RU" b="1" dirty="0" smtClean="0">
                <a:solidFill>
                  <a:srgbClr val="BC0000"/>
                </a:solidFill>
              </a:rPr>
              <a:t> нести за это огромную ответственность. Стоит помнить, что в США и Европе </a:t>
            </a:r>
            <a:r>
              <a:rPr lang="ru-RU" b="1" dirty="0" err="1" smtClean="0">
                <a:solidFill>
                  <a:srgbClr val="BC0000"/>
                </a:solidFill>
              </a:rPr>
              <a:t>трансгенные</a:t>
            </a:r>
            <a:r>
              <a:rPr lang="ru-RU" b="1" dirty="0" smtClean="0">
                <a:solidFill>
                  <a:srgbClr val="BC0000"/>
                </a:solidFill>
              </a:rPr>
              <a:t> продукты продаются отдельно и тщательно маркируются. Да и стоят намного дешевле. А у нас они маркированы не всегда, продаются вместе с обычными и стоят ровно столько же. </a:t>
            </a:r>
            <a:r>
              <a:rPr lang="en-US" b="1" dirty="0" smtClean="0">
                <a:solidFill>
                  <a:srgbClr val="BC0000"/>
                </a:solidFill>
              </a:rPr>
              <a:t>`</a:t>
            </a:r>
            <a:endParaRPr lang="ru-RU" b="1" dirty="0" smtClean="0">
              <a:solidFill>
                <a:srgbClr val="BC0000"/>
              </a:solidFill>
            </a:endParaRPr>
          </a:p>
        </p:txBody>
      </p:sp>
      <p:pic>
        <p:nvPicPr>
          <p:cNvPr id="5" name="Рисунок 4" descr="image1.gif"/>
          <p:cNvPicPr>
            <a:picLocks noChangeAspect="1"/>
          </p:cNvPicPr>
          <p:nvPr/>
        </p:nvPicPr>
        <p:blipFill>
          <a:blip r:embed="rId3"/>
          <a:srcRect l="-1" t="-7500" r="-262" b="-15001"/>
          <a:stretch>
            <a:fillRect/>
          </a:stretch>
        </p:blipFill>
        <p:spPr>
          <a:xfrm>
            <a:off x="2857488" y="1571612"/>
            <a:ext cx="3857652" cy="35004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advTm="452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|1.2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4|3.2|3.9|4|4.3|3.7|3.7|4.1|3.6|2.2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6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5.9|3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6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2.9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rgbClr val="7F7F7F"/>
      </a:dk1>
      <a:lt1>
        <a:srgbClr val="000000"/>
      </a:lt1>
      <a:dk2>
        <a:srgbClr val="0C0C0C"/>
      </a:dk2>
      <a:lt2>
        <a:srgbClr val="BFBFBF"/>
      </a:lt2>
      <a:accent1>
        <a:srgbClr val="D6D5D7"/>
      </a:accent1>
      <a:accent2>
        <a:srgbClr val="7F7F7F"/>
      </a:accent2>
      <a:accent3>
        <a:srgbClr val="7F7F7F"/>
      </a:accent3>
      <a:accent4>
        <a:srgbClr val="F4F2F5"/>
      </a:accent4>
      <a:accent5>
        <a:srgbClr val="7F7F7F"/>
      </a:accent5>
      <a:accent6>
        <a:srgbClr val="F4F2F5"/>
      </a:accent6>
      <a:hlink>
        <a:srgbClr val="4E4D51"/>
      </a:hlink>
      <a:folHlink>
        <a:srgbClr val="34333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1474</TotalTime>
  <Words>1014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  <vt:variant>
        <vt:lpstr>Произвольные показы</vt:lpstr>
      </vt:variant>
      <vt:variant>
        <vt:i4>1</vt:i4>
      </vt:variant>
    </vt:vector>
  </HeadingPairs>
  <TitlesOfParts>
    <vt:vector size="25" baseType="lpstr">
      <vt:lpstr>Аспект</vt:lpstr>
      <vt:lpstr>МОДИФИКОВАНЫЕ ПРОДУКТЫ   И ВСЁ ЧТО СНИМИ СВЯЗАНО </vt:lpstr>
      <vt:lpstr>Презентацию выполнили ученики 9-В класса  Абрамов В. Костусяк В. Руководитель учитель основ здоровья Губа Т.Н.</vt:lpstr>
      <vt:lpstr>Что такое ГМО?      </vt:lpstr>
      <vt:lpstr>Слайд 4</vt:lpstr>
      <vt:lpstr>Слайд 5</vt:lpstr>
      <vt:lpstr>Слайд 6</vt:lpstr>
      <vt:lpstr>Слайд 7</vt:lpstr>
      <vt:lpstr>Слайд 8</vt:lpstr>
      <vt:lpstr>Слайд 9</vt:lpstr>
      <vt:lpstr>Опасность ГМО     </vt:lpstr>
      <vt:lpstr>Слайд 11</vt:lpstr>
      <vt:lpstr>Слайд 12</vt:lpstr>
      <vt:lpstr>Слайд 13</vt:lpstr>
      <vt:lpstr>Слайд 14</vt:lpstr>
      <vt:lpstr>Слайд 15</vt:lpstr>
      <vt:lpstr>Мнение сторонников ГМО   </vt:lpstr>
      <vt:lpstr>Слайд 17</vt:lpstr>
      <vt:lpstr>Слайд 18</vt:lpstr>
      <vt:lpstr>Чья продукция содержит трансгенные компоненты</vt:lpstr>
      <vt:lpstr>Слайд 20</vt:lpstr>
      <vt:lpstr>Слайд 21</vt:lpstr>
      <vt:lpstr>Перечень продуктов, где могут быть ГМО: </vt:lpstr>
      <vt:lpstr>Слайд 23</vt:lpstr>
      <vt:lpstr>Произвольный показ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МОДИФИКОВАНЫЕ ПРОДУКТЫ   И ВСЁ ЧТО СНИМИ СВЯЗАНО </dc:title>
  <dc:creator>квс</dc:creator>
  <cp:lastModifiedBy>User</cp:lastModifiedBy>
  <cp:revision>140</cp:revision>
  <dcterms:created xsi:type="dcterms:W3CDTF">2009-02-18T16:16:32Z</dcterms:created>
  <dcterms:modified xsi:type="dcterms:W3CDTF">2010-04-25T18:03:24Z</dcterms:modified>
</cp:coreProperties>
</file>